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5" r:id="rId2"/>
    <p:sldId id="319" r:id="rId3"/>
    <p:sldId id="290" r:id="rId4"/>
    <p:sldId id="289" r:id="rId5"/>
    <p:sldId id="322" r:id="rId6"/>
    <p:sldId id="323" r:id="rId7"/>
    <p:sldId id="327" r:id="rId8"/>
    <p:sldId id="346" r:id="rId9"/>
    <p:sldId id="292" r:id="rId10"/>
    <p:sldId id="328" r:id="rId11"/>
    <p:sldId id="347" r:id="rId12"/>
    <p:sldId id="329" r:id="rId13"/>
    <p:sldId id="335" r:id="rId14"/>
    <p:sldId id="336" r:id="rId15"/>
    <p:sldId id="337" r:id="rId16"/>
    <p:sldId id="349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26" r:id="rId25"/>
    <p:sldId id="296" r:id="rId2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0" autoAdjust="0"/>
    <p:restoredTop sz="80458" autoAdjust="0"/>
  </p:normalViewPr>
  <p:slideViewPr>
    <p:cSldViewPr>
      <p:cViewPr>
        <p:scale>
          <a:sx n="75" d="100"/>
          <a:sy n="75" d="100"/>
        </p:scale>
        <p:origin x="-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6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DOKUMENTY%20O%20DV\Pod&#237;l%20dosp&#283;l&#233;%20populace%20na%20DV%202002-2009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AKRED\ZPRAVA\financ.xlsx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DOKUMENTY%20O%20DV\Pod&#237;l%20dosp&#283;l&#233;%20populace%20na%20DV%202002-20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ON\MSMT\Skupina_II\Odbor_21\Oddeleni_212\NOV&#201;%20eRko\REKVALIFIKACE\graf_n&#225;r&#367;st_rekvalifikac&#237;.xls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7.3434320660301769E-2"/>
          <c:y val="0.1957339894220054"/>
          <c:w val="0.79546577397806151"/>
          <c:h val="0.66980597012006604"/>
        </c:manualLayout>
      </c:layout>
      <c:lineChart>
        <c:grouping val="standard"/>
        <c:ser>
          <c:idx val="0"/>
          <c:order val="0"/>
          <c:tx>
            <c:strRef>
              <c:f>List1!$B$3</c:f>
              <c:strCache>
                <c:ptCount val="1"/>
                <c:pt idx="0">
                  <c:v>ČR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sz="800" b="1"/>
                </a:pPr>
                <a:endParaRPr lang="cs-CZ"/>
              </a:p>
            </c:txPr>
            <c:dLblPos val="t"/>
            <c:showVal val="1"/>
          </c:dLbls>
          <c:cat>
            <c:numRef>
              <c:f>List1!$A$4:$A$13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List1!$B$4:$B$13</c:f>
              <c:numCache>
                <c:formatCode>General</c:formatCode>
                <c:ptCount val="10"/>
                <c:pt idx="0">
                  <c:v>5.6</c:v>
                </c:pt>
                <c:pt idx="1">
                  <c:v>5.0999999999999996</c:v>
                </c:pt>
                <c:pt idx="2">
                  <c:v>5.8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7.8</c:v>
                </c:pt>
                <c:pt idx="7">
                  <c:v>6.8</c:v>
                </c:pt>
                <c:pt idx="8">
                  <c:v>7.5</c:v>
                </c:pt>
                <c:pt idx="9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List1!$C$3</c:f>
              <c:strCache>
                <c:ptCount val="1"/>
                <c:pt idx="0">
                  <c:v>EU 27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3.248034912754956E-2"/>
                  <c:y val="-3.26310237890818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 b="1" i="0"/>
                </a:pPr>
                <a:endParaRPr lang="cs-CZ"/>
              </a:p>
            </c:txPr>
            <c:dLblPos val="t"/>
            <c:showVal val="1"/>
          </c:dLbls>
          <c:cat>
            <c:numRef>
              <c:f>List1!$A$4:$A$13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List1!$C$4:$C$13</c:f>
              <c:numCache>
                <c:formatCode>General</c:formatCode>
                <c:ptCount val="10"/>
                <c:pt idx="0">
                  <c:v>7.2</c:v>
                </c:pt>
                <c:pt idx="1">
                  <c:v>8.5</c:v>
                </c:pt>
                <c:pt idx="2">
                  <c:v>9.3000000000000007</c:v>
                </c:pt>
                <c:pt idx="3">
                  <c:v>9.8000000000000007</c:v>
                </c:pt>
                <c:pt idx="4">
                  <c:v>9.7000000000000011</c:v>
                </c:pt>
                <c:pt idx="5">
                  <c:v>9.5</c:v>
                </c:pt>
                <c:pt idx="6">
                  <c:v>9.4</c:v>
                </c:pt>
                <c:pt idx="7">
                  <c:v>9.3000000000000007</c:v>
                </c:pt>
                <c:pt idx="8">
                  <c:v>9.1</c:v>
                </c:pt>
                <c:pt idx="9">
                  <c:v>8.9</c:v>
                </c:pt>
              </c:numCache>
            </c:numRef>
          </c:val>
        </c:ser>
        <c:ser>
          <c:idx val="2"/>
          <c:order val="2"/>
          <c:tx>
            <c:strRef>
              <c:f>List1!$D$3</c:f>
              <c:strCache>
                <c:ptCount val="1"/>
                <c:pt idx="0">
                  <c:v>EU15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sz="800" b="1"/>
                </a:pPr>
                <a:endParaRPr lang="cs-CZ"/>
              </a:p>
            </c:txPr>
            <c:dLblPos val="t"/>
            <c:showVal val="1"/>
          </c:dLbls>
          <c:cat>
            <c:numRef>
              <c:f>List1!$A$4:$A$13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List1!$D$4:$D$13</c:f>
              <c:numCache>
                <c:formatCode>General</c:formatCode>
                <c:ptCount val="10"/>
                <c:pt idx="0">
                  <c:v>8.1</c:v>
                </c:pt>
                <c:pt idx="1">
                  <c:v>9.8000000000000007</c:v>
                </c:pt>
                <c:pt idx="2">
                  <c:v>10.7</c:v>
                </c:pt>
                <c:pt idx="3">
                  <c:v>11.3</c:v>
                </c:pt>
                <c:pt idx="4">
                  <c:v>11.2</c:v>
                </c:pt>
                <c:pt idx="5">
                  <c:v>10.9</c:v>
                </c:pt>
                <c:pt idx="6">
                  <c:v>10.8</c:v>
                </c:pt>
                <c:pt idx="7">
                  <c:v>10.8</c:v>
                </c:pt>
                <c:pt idx="8">
                  <c:v>10.4</c:v>
                </c:pt>
                <c:pt idx="9">
                  <c:v>10.1</c:v>
                </c:pt>
              </c:numCache>
            </c:numRef>
          </c:val>
        </c:ser>
        <c:dLbls>
          <c:showVal val="1"/>
        </c:dLbls>
        <c:marker val="1"/>
        <c:axId val="105583360"/>
        <c:axId val="105584896"/>
      </c:lineChart>
      <c:catAx>
        <c:axId val="105583360"/>
        <c:scaling>
          <c:orientation val="minMax"/>
        </c:scaling>
        <c:axPos val="b"/>
        <c:numFmt formatCode="General" sourceLinked="1"/>
        <c:tickLblPos val="nextTo"/>
        <c:crossAx val="105584896"/>
        <c:crosses val="autoZero"/>
        <c:auto val="1"/>
        <c:lblAlgn val="ctr"/>
        <c:lblOffset val="100"/>
      </c:catAx>
      <c:valAx>
        <c:axId val="105584896"/>
        <c:scaling>
          <c:orientation val="minMax"/>
          <c:max val="12.5"/>
          <c:min val="4"/>
        </c:scaling>
        <c:axPos val="l"/>
        <c:numFmt formatCode="General" sourceLinked="1"/>
        <c:tickLblPos val="nextTo"/>
        <c:crossAx val="105583360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6929979390160161"/>
          <c:y val="0.43569260364193602"/>
          <c:w val="0.12624707146506081"/>
          <c:h val="0.22457181982686988"/>
        </c:manualLayout>
      </c:layout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view3D>
      <c:rotX val="20"/>
      <c:perspective val="30"/>
    </c:view3D>
    <c:plotArea>
      <c:layout>
        <c:manualLayout>
          <c:layoutTarget val="inner"/>
          <c:xMode val="edge"/>
          <c:yMode val="edge"/>
          <c:x val="0.1475580855842667"/>
          <c:y val="0.11381694261676198"/>
          <c:w val="0.77388115717327244"/>
          <c:h val="0.73347265667134165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"/>
                  <c:y val="-5.566727222948272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2311400968402114"/>
                  <c:y val="-4.978358724439904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"/>
                  <c:y val="7.7077761548514492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2.2981616877989181E-2"/>
                  <c:y val="-1.7128391455225447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6833787024963737"/>
                  <c:y val="-1.6161601764897903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List1!$A$1:$E$1</c:f>
              <c:strCache>
                <c:ptCount val="5"/>
                <c:pt idx="0">
                  <c:v>úřad práce</c:v>
                </c:pt>
                <c:pt idx="1">
                  <c:v>účastník</c:v>
                </c:pt>
                <c:pt idx="2">
                  <c:v>podniky/instituce</c:v>
                </c:pt>
                <c:pt idx="3">
                  <c:v>jiné zdroje</c:v>
                </c:pt>
                <c:pt idx="4">
                  <c:v>strukturální fondy</c:v>
                </c:pt>
              </c:strCache>
            </c:strRef>
          </c:cat>
          <c:val>
            <c:numRef>
              <c:f>List1!$A$3:$E$3</c:f>
              <c:numCache>
                <c:formatCode>General</c:formatCode>
                <c:ptCount val="5"/>
                <c:pt idx="0">
                  <c:v>28.38</c:v>
                </c:pt>
                <c:pt idx="1">
                  <c:v>33.99</c:v>
                </c:pt>
                <c:pt idx="2">
                  <c:v>13.83</c:v>
                </c:pt>
                <c:pt idx="3">
                  <c:v>2.12</c:v>
                </c:pt>
                <c:pt idx="4">
                  <c:v>21.68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9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6359746308969845E-2"/>
          <c:y val="3.3403726832996444E-2"/>
          <c:w val="0.93810200516212727"/>
          <c:h val="0.74435675425629266"/>
        </c:manualLayout>
      </c:layout>
      <c:bar3DChart>
        <c:barDir val="col"/>
        <c:grouping val="clustered"/>
        <c:ser>
          <c:idx val="0"/>
          <c:order val="0"/>
          <c:tx>
            <c:strRef>
              <c:f>List2!$B$1</c:f>
              <c:strCache>
                <c:ptCount val="1"/>
                <c:pt idx="0">
                  <c:v>%</c:v>
                </c:pt>
              </c:strCache>
            </c:strRef>
          </c:tx>
          <c:dPt>
            <c:idx val="10"/>
            <c:spPr>
              <a:solidFill>
                <a:srgbClr val="990000"/>
              </a:solidFill>
              <a:ln>
                <a:solidFill>
                  <a:srgbClr val="990000"/>
                </a:solidFill>
              </a:ln>
            </c:spPr>
          </c:dPt>
          <c:dPt>
            <c:idx val="14"/>
            <c:spPr>
              <a:solidFill>
                <a:srgbClr val="990000"/>
              </a:solidFill>
              <a:ln>
                <a:solidFill>
                  <a:srgbClr val="990000"/>
                </a:solidFill>
              </a:ln>
            </c:spPr>
          </c:dPt>
          <c:cat>
            <c:strRef>
              <c:f>List2!$A$2:$A$31</c:f>
              <c:strCache>
                <c:ptCount val="30"/>
                <c:pt idx="0">
                  <c:v>Dánsko</c:v>
                </c:pt>
                <c:pt idx="1">
                  <c:v>Švédsko</c:v>
                </c:pt>
                <c:pt idx="2">
                  <c:v>Finsko</c:v>
                </c:pt>
                <c:pt idx="3">
                  <c:v>Nizozemí</c:v>
                </c:pt>
                <c:pt idx="4">
                  <c:v>Slovinsko</c:v>
                </c:pt>
                <c:pt idx="5">
                  <c:v>Spojené království </c:v>
                </c:pt>
                <c:pt idx="6">
                  <c:v>Lucembursko</c:v>
                </c:pt>
                <c:pt idx="7">
                  <c:v>Rakousko</c:v>
                </c:pt>
                <c:pt idx="8">
                  <c:v>Estonsko</c:v>
                </c:pt>
                <c:pt idx="9">
                  <c:v>Portugalsko</c:v>
                </c:pt>
                <c:pt idx="10">
                  <c:v>Česká republika</c:v>
                </c:pt>
                <c:pt idx="11">
                  <c:v>Španělsko</c:v>
                </c:pt>
                <c:pt idx="12">
                  <c:v>EU (15 států)</c:v>
                </c:pt>
                <c:pt idx="13">
                  <c:v>EU (25 států)</c:v>
                </c:pt>
                <c:pt idx="14">
                  <c:v>EU (27 států)  </c:v>
                </c:pt>
                <c:pt idx="15">
                  <c:v>Německo</c:v>
                </c:pt>
                <c:pt idx="16">
                  <c:v>Kypr</c:v>
                </c:pt>
                <c:pt idx="17">
                  <c:v>Belgie</c:v>
                </c:pt>
                <c:pt idx="18">
                  <c:v>Irsko </c:v>
                </c:pt>
                <c:pt idx="19">
                  <c:v>Malta</c:v>
                </c:pt>
                <c:pt idx="20">
                  <c:v>Litva</c:v>
                </c:pt>
                <c:pt idx="21">
                  <c:v>Itálie</c:v>
                </c:pt>
                <c:pt idx="22">
                  <c:v>Francie</c:v>
                </c:pt>
                <c:pt idx="23">
                  <c:v>Lotyšsko</c:v>
                </c:pt>
                <c:pt idx="24">
                  <c:v>Polsko</c:v>
                </c:pt>
                <c:pt idx="25">
                  <c:v>Slovensko</c:v>
                </c:pt>
                <c:pt idx="26">
                  <c:v>Maďarsko</c:v>
                </c:pt>
                <c:pt idx="27">
                  <c:v>Řecko</c:v>
                </c:pt>
                <c:pt idx="28">
                  <c:v>Rumunsko</c:v>
                </c:pt>
                <c:pt idx="29">
                  <c:v>Bulharsko</c:v>
                </c:pt>
              </c:strCache>
            </c:strRef>
          </c:cat>
          <c:val>
            <c:numRef>
              <c:f>List2!$B$2:$B$31</c:f>
              <c:numCache>
                <c:formatCode>General</c:formatCode>
                <c:ptCount val="30"/>
                <c:pt idx="0">
                  <c:v>32.300000000000004</c:v>
                </c:pt>
                <c:pt idx="1">
                  <c:v>25</c:v>
                </c:pt>
                <c:pt idx="2">
                  <c:v>23.8</c:v>
                </c:pt>
                <c:pt idx="3">
                  <c:v>16.7</c:v>
                </c:pt>
                <c:pt idx="4">
                  <c:v>15.9</c:v>
                </c:pt>
                <c:pt idx="5">
                  <c:v>15.8</c:v>
                </c:pt>
                <c:pt idx="6">
                  <c:v>13.6</c:v>
                </c:pt>
                <c:pt idx="7">
                  <c:v>13.4</c:v>
                </c:pt>
                <c:pt idx="8">
                  <c:v>12</c:v>
                </c:pt>
                <c:pt idx="9">
                  <c:v>11.6</c:v>
                </c:pt>
                <c:pt idx="10">
                  <c:v>11.4</c:v>
                </c:pt>
                <c:pt idx="11">
                  <c:v>10.8</c:v>
                </c:pt>
                <c:pt idx="12">
                  <c:v>10.1</c:v>
                </c:pt>
                <c:pt idx="13">
                  <c:v>9.4</c:v>
                </c:pt>
                <c:pt idx="14">
                  <c:v>8.9</c:v>
                </c:pt>
                <c:pt idx="15">
                  <c:v>7.8</c:v>
                </c:pt>
                <c:pt idx="16">
                  <c:v>7.5</c:v>
                </c:pt>
                <c:pt idx="17">
                  <c:v>7.1</c:v>
                </c:pt>
                <c:pt idx="18">
                  <c:v>6.8</c:v>
                </c:pt>
                <c:pt idx="19">
                  <c:v>6.6</c:v>
                </c:pt>
                <c:pt idx="20">
                  <c:v>5.9</c:v>
                </c:pt>
                <c:pt idx="21">
                  <c:v>5.7</c:v>
                </c:pt>
                <c:pt idx="22">
                  <c:v>5.5</c:v>
                </c:pt>
                <c:pt idx="23">
                  <c:v>5</c:v>
                </c:pt>
                <c:pt idx="24">
                  <c:v>4.5</c:v>
                </c:pt>
                <c:pt idx="25">
                  <c:v>3.9</c:v>
                </c:pt>
                <c:pt idx="26">
                  <c:v>2.7</c:v>
                </c:pt>
                <c:pt idx="27">
                  <c:v>2.4</c:v>
                </c:pt>
                <c:pt idx="28">
                  <c:v>1.6</c:v>
                </c:pt>
                <c:pt idx="29">
                  <c:v>1.2</c:v>
                </c:pt>
              </c:numCache>
            </c:numRef>
          </c:val>
        </c:ser>
        <c:dLbls>
          <c:showVal val="1"/>
        </c:dLbls>
        <c:shape val="box"/>
        <c:axId val="105638912"/>
        <c:axId val="105657472"/>
        <c:axId val="0"/>
      </c:bar3DChart>
      <c:catAx>
        <c:axId val="105638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Členské</a:t>
                </a:r>
                <a:r>
                  <a:rPr lang="en-US" dirty="0"/>
                  <a:t> </a:t>
                </a:r>
                <a:r>
                  <a:rPr lang="en-US" dirty="0" err="1"/>
                  <a:t>státy</a:t>
                </a:r>
                <a:r>
                  <a:rPr lang="en-US" dirty="0"/>
                  <a:t> EU</a:t>
                </a:r>
              </a:p>
            </c:rich>
          </c:tx>
          <c:layout>
            <c:manualLayout>
              <c:xMode val="edge"/>
              <c:yMode val="edge"/>
              <c:x val="0.49101446431345802"/>
              <c:y val="0.92584936266638485"/>
            </c:manualLayout>
          </c:layout>
        </c:title>
        <c:numFmt formatCode="General" sourceLinked="1"/>
        <c:majorTickMark val="none"/>
        <c:tickLblPos val="nextTo"/>
        <c:crossAx val="105657472"/>
        <c:crosses val="autoZero"/>
        <c:auto val="1"/>
        <c:lblAlgn val="ctr"/>
        <c:lblOffset val="100"/>
      </c:catAx>
      <c:valAx>
        <c:axId val="1056574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050882658359294E-2"/>
              <c:y val="0.46363773493830479"/>
            </c:manualLayout>
          </c:layout>
        </c:title>
        <c:numFmt formatCode="General" sourceLinked="1"/>
        <c:majorTickMark val="none"/>
        <c:tickLblPos val="nextTo"/>
        <c:crossAx val="10563891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zkoušek PK'!$B$2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PK'!$B$3:$B$50</c:f>
              <c:numCache>
                <c:formatCode>General</c:formatCode>
                <c:ptCount val="48"/>
                <c:pt idx="0">
                  <c:v>29</c:v>
                </c:pt>
                <c:pt idx="1">
                  <c:v>35</c:v>
                </c:pt>
                <c:pt idx="2">
                  <c:v>51</c:v>
                </c:pt>
                <c:pt idx="3">
                  <c:v>64</c:v>
                </c:pt>
                <c:pt idx="4">
                  <c:v>77</c:v>
                </c:pt>
                <c:pt idx="5">
                  <c:v>83</c:v>
                </c:pt>
                <c:pt idx="6">
                  <c:v>92</c:v>
                </c:pt>
                <c:pt idx="7">
                  <c:v>117</c:v>
                </c:pt>
                <c:pt idx="8">
                  <c:v>128</c:v>
                </c:pt>
                <c:pt idx="9">
                  <c:v>130</c:v>
                </c:pt>
                <c:pt idx="10">
                  <c:v>144</c:v>
                </c:pt>
                <c:pt idx="11">
                  <c:v>148</c:v>
                </c:pt>
                <c:pt idx="12">
                  <c:v>149</c:v>
                </c:pt>
                <c:pt idx="13">
                  <c:v>192</c:v>
                </c:pt>
                <c:pt idx="14">
                  <c:v>212</c:v>
                </c:pt>
                <c:pt idx="15">
                  <c:v>238</c:v>
                </c:pt>
                <c:pt idx="16">
                  <c:v>262</c:v>
                </c:pt>
                <c:pt idx="17">
                  <c:v>320</c:v>
                </c:pt>
                <c:pt idx="18">
                  <c:v>322</c:v>
                </c:pt>
                <c:pt idx="19">
                  <c:v>326</c:v>
                </c:pt>
                <c:pt idx="20">
                  <c:v>330</c:v>
                </c:pt>
                <c:pt idx="21">
                  <c:v>347</c:v>
                </c:pt>
                <c:pt idx="22">
                  <c:v>364</c:v>
                </c:pt>
                <c:pt idx="23">
                  <c:v>402</c:v>
                </c:pt>
                <c:pt idx="24">
                  <c:v>407</c:v>
                </c:pt>
                <c:pt idx="25">
                  <c:v>448</c:v>
                </c:pt>
                <c:pt idx="26">
                  <c:v>472</c:v>
                </c:pt>
                <c:pt idx="27">
                  <c:v>512</c:v>
                </c:pt>
                <c:pt idx="28">
                  <c:v>598</c:v>
                </c:pt>
                <c:pt idx="29">
                  <c:v>717</c:v>
                </c:pt>
                <c:pt idx="30">
                  <c:v>718</c:v>
                </c:pt>
                <c:pt idx="31">
                  <c:v>718</c:v>
                </c:pt>
                <c:pt idx="32">
                  <c:v>735</c:v>
                </c:pt>
                <c:pt idx="33">
                  <c:v>802</c:v>
                </c:pt>
                <c:pt idx="34">
                  <c:v>883</c:v>
                </c:pt>
                <c:pt idx="35">
                  <c:v>920</c:v>
                </c:pt>
                <c:pt idx="36">
                  <c:v>927</c:v>
                </c:pt>
                <c:pt idx="37">
                  <c:v>1062</c:v>
                </c:pt>
                <c:pt idx="38">
                  <c:v>1170</c:v>
                </c:pt>
                <c:pt idx="39">
                  <c:v>1255</c:v>
                </c:pt>
                <c:pt idx="40">
                  <c:v>1392</c:v>
                </c:pt>
                <c:pt idx="41">
                  <c:v>1629</c:v>
                </c:pt>
                <c:pt idx="42">
                  <c:v>1696</c:v>
                </c:pt>
                <c:pt idx="43">
                  <c:v>1764</c:v>
                </c:pt>
                <c:pt idx="44">
                  <c:v>1837</c:v>
                </c:pt>
                <c:pt idx="45">
                  <c:v>1886</c:v>
                </c:pt>
                <c:pt idx="46">
                  <c:v>1981</c:v>
                </c:pt>
                <c:pt idx="47">
                  <c:v>2047</c:v>
                </c:pt>
              </c:numCache>
            </c:numRef>
          </c:val>
        </c:ser>
        <c:ser>
          <c:idx val="1"/>
          <c:order val="1"/>
          <c:tx>
            <c:strRef>
              <c:f>'Počet zkoušek PK'!$C$2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PK'!$C$3:$C$50</c:f>
              <c:numCache>
                <c:formatCode>General</c:formatCode>
                <c:ptCount val="48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45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46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106</c:v>
                </c:pt>
                <c:pt idx="27">
                  <c:v>118</c:v>
                </c:pt>
                <c:pt idx="28">
                  <c:v>229</c:v>
                </c:pt>
                <c:pt idx="29">
                  <c:v>282</c:v>
                </c:pt>
                <c:pt idx="30">
                  <c:v>282</c:v>
                </c:pt>
                <c:pt idx="31">
                  <c:v>282</c:v>
                </c:pt>
                <c:pt idx="32">
                  <c:v>290</c:v>
                </c:pt>
                <c:pt idx="33">
                  <c:v>336</c:v>
                </c:pt>
                <c:pt idx="34">
                  <c:v>379</c:v>
                </c:pt>
                <c:pt idx="35">
                  <c:v>385</c:v>
                </c:pt>
                <c:pt idx="36">
                  <c:v>399</c:v>
                </c:pt>
                <c:pt idx="37">
                  <c:v>428</c:v>
                </c:pt>
                <c:pt idx="38">
                  <c:v>436</c:v>
                </c:pt>
                <c:pt idx="39">
                  <c:v>500</c:v>
                </c:pt>
                <c:pt idx="40">
                  <c:v>508</c:v>
                </c:pt>
                <c:pt idx="41">
                  <c:v>585</c:v>
                </c:pt>
                <c:pt idx="42">
                  <c:v>660</c:v>
                </c:pt>
                <c:pt idx="43">
                  <c:v>671</c:v>
                </c:pt>
                <c:pt idx="44">
                  <c:v>687</c:v>
                </c:pt>
                <c:pt idx="45">
                  <c:v>805</c:v>
                </c:pt>
                <c:pt idx="46">
                  <c:v>840</c:v>
                </c:pt>
                <c:pt idx="47">
                  <c:v>912</c:v>
                </c:pt>
              </c:numCache>
            </c:numRef>
          </c:val>
        </c:ser>
        <c:ser>
          <c:idx val="2"/>
          <c:order val="2"/>
          <c:tx>
            <c:strRef>
              <c:f>'Počet zkoušek PK'!$D$2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PK'!$D$3:$D$50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8</c:v>
                </c:pt>
                <c:pt idx="16">
                  <c:v>132</c:v>
                </c:pt>
                <c:pt idx="17">
                  <c:v>150</c:v>
                </c:pt>
                <c:pt idx="18">
                  <c:v>161</c:v>
                </c:pt>
                <c:pt idx="19">
                  <c:v>207</c:v>
                </c:pt>
                <c:pt idx="20">
                  <c:v>207</c:v>
                </c:pt>
                <c:pt idx="21">
                  <c:v>230</c:v>
                </c:pt>
                <c:pt idx="22">
                  <c:v>266</c:v>
                </c:pt>
                <c:pt idx="23">
                  <c:v>286</c:v>
                </c:pt>
                <c:pt idx="24">
                  <c:v>306</c:v>
                </c:pt>
                <c:pt idx="25">
                  <c:v>321</c:v>
                </c:pt>
                <c:pt idx="26">
                  <c:v>362</c:v>
                </c:pt>
                <c:pt idx="27">
                  <c:v>517</c:v>
                </c:pt>
                <c:pt idx="28">
                  <c:v>654</c:v>
                </c:pt>
                <c:pt idx="29">
                  <c:v>741</c:v>
                </c:pt>
                <c:pt idx="30">
                  <c:v>768</c:v>
                </c:pt>
                <c:pt idx="31">
                  <c:v>860</c:v>
                </c:pt>
                <c:pt idx="32">
                  <c:v>894</c:v>
                </c:pt>
                <c:pt idx="33">
                  <c:v>978</c:v>
                </c:pt>
                <c:pt idx="34">
                  <c:v>1137</c:v>
                </c:pt>
                <c:pt idx="35">
                  <c:v>1180</c:v>
                </c:pt>
                <c:pt idx="36">
                  <c:v>1219</c:v>
                </c:pt>
                <c:pt idx="37">
                  <c:v>1283</c:v>
                </c:pt>
                <c:pt idx="38">
                  <c:v>1310</c:v>
                </c:pt>
                <c:pt idx="39">
                  <c:v>1318</c:v>
                </c:pt>
                <c:pt idx="40">
                  <c:v>1675</c:v>
                </c:pt>
                <c:pt idx="41">
                  <c:v>1779</c:v>
                </c:pt>
                <c:pt idx="42">
                  <c:v>1849</c:v>
                </c:pt>
                <c:pt idx="43">
                  <c:v>1857</c:v>
                </c:pt>
                <c:pt idx="44">
                  <c:v>1942</c:v>
                </c:pt>
                <c:pt idx="45">
                  <c:v>1956</c:v>
                </c:pt>
                <c:pt idx="46">
                  <c:v>1956</c:v>
                </c:pt>
                <c:pt idx="47">
                  <c:v>1956</c:v>
                </c:pt>
              </c:numCache>
            </c:numRef>
          </c:val>
        </c:ser>
        <c:ser>
          <c:idx val="3"/>
          <c:order val="3"/>
          <c:tx>
            <c:strRef>
              <c:f>'Počet zkoušek PK'!$E$2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PK'!$E$3:$E$50</c:f>
              <c:numCache>
                <c:formatCode>General</c:formatCode>
                <c:ptCount val="48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215</c:v>
                </c:pt>
                <c:pt idx="11">
                  <c:v>545</c:v>
                </c:pt>
                <c:pt idx="12">
                  <c:v>592</c:v>
                </c:pt>
                <c:pt idx="13">
                  <c:v>769</c:v>
                </c:pt>
                <c:pt idx="14">
                  <c:v>1072</c:v>
                </c:pt>
                <c:pt idx="15">
                  <c:v>1478</c:v>
                </c:pt>
                <c:pt idx="16">
                  <c:v>1835</c:v>
                </c:pt>
                <c:pt idx="17">
                  <c:v>2428</c:v>
                </c:pt>
                <c:pt idx="18">
                  <c:v>2592</c:v>
                </c:pt>
                <c:pt idx="19">
                  <c:v>2903</c:v>
                </c:pt>
                <c:pt idx="20">
                  <c:v>3348</c:v>
                </c:pt>
                <c:pt idx="21">
                  <c:v>3775</c:v>
                </c:pt>
                <c:pt idx="22">
                  <c:v>4358</c:v>
                </c:pt>
                <c:pt idx="23">
                  <c:v>4645</c:v>
                </c:pt>
                <c:pt idx="24">
                  <c:v>5166</c:v>
                </c:pt>
                <c:pt idx="25">
                  <c:v>5760</c:v>
                </c:pt>
                <c:pt idx="26">
                  <c:v>6589</c:v>
                </c:pt>
                <c:pt idx="27">
                  <c:v>7713</c:v>
                </c:pt>
                <c:pt idx="28">
                  <c:v>9070</c:v>
                </c:pt>
                <c:pt idx="29">
                  <c:v>10716</c:v>
                </c:pt>
                <c:pt idx="30">
                  <c:v>11516</c:v>
                </c:pt>
                <c:pt idx="31">
                  <c:v>13338</c:v>
                </c:pt>
                <c:pt idx="32">
                  <c:v>15322</c:v>
                </c:pt>
                <c:pt idx="33">
                  <c:v>17673</c:v>
                </c:pt>
                <c:pt idx="34">
                  <c:v>20705</c:v>
                </c:pt>
                <c:pt idx="35">
                  <c:v>22489</c:v>
                </c:pt>
                <c:pt idx="36">
                  <c:v>24238</c:v>
                </c:pt>
                <c:pt idx="37">
                  <c:v>27049</c:v>
                </c:pt>
                <c:pt idx="38">
                  <c:v>31027</c:v>
                </c:pt>
                <c:pt idx="39">
                  <c:v>35037</c:v>
                </c:pt>
                <c:pt idx="40">
                  <c:v>39973</c:v>
                </c:pt>
                <c:pt idx="41">
                  <c:v>46790</c:v>
                </c:pt>
                <c:pt idx="42">
                  <c:v>52649</c:v>
                </c:pt>
                <c:pt idx="43">
                  <c:v>54958</c:v>
                </c:pt>
                <c:pt idx="44">
                  <c:v>56784</c:v>
                </c:pt>
                <c:pt idx="45">
                  <c:v>58439</c:v>
                </c:pt>
                <c:pt idx="46">
                  <c:v>60496</c:v>
                </c:pt>
                <c:pt idx="47">
                  <c:v>61793</c:v>
                </c:pt>
              </c:numCache>
            </c:numRef>
          </c:val>
        </c:ser>
        <c:ser>
          <c:idx val="4"/>
          <c:order val="4"/>
          <c:tx>
            <c:strRef>
              <c:f>'Počet zkoušek PK'!$F$2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PK'!$F$3:$F$50</c:f>
              <c:numCache>
                <c:formatCode>General</c:formatCode>
                <c:ptCount val="48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13</c:v>
                </c:pt>
                <c:pt idx="25">
                  <c:v>18</c:v>
                </c:pt>
                <c:pt idx="26">
                  <c:v>18</c:v>
                </c:pt>
                <c:pt idx="27">
                  <c:v>27</c:v>
                </c:pt>
                <c:pt idx="28">
                  <c:v>39</c:v>
                </c:pt>
                <c:pt idx="29">
                  <c:v>56</c:v>
                </c:pt>
                <c:pt idx="30">
                  <c:v>56</c:v>
                </c:pt>
                <c:pt idx="31">
                  <c:v>56</c:v>
                </c:pt>
                <c:pt idx="32">
                  <c:v>58</c:v>
                </c:pt>
                <c:pt idx="33">
                  <c:v>72</c:v>
                </c:pt>
                <c:pt idx="34">
                  <c:v>92</c:v>
                </c:pt>
                <c:pt idx="35">
                  <c:v>112</c:v>
                </c:pt>
                <c:pt idx="36">
                  <c:v>113</c:v>
                </c:pt>
                <c:pt idx="37">
                  <c:v>122</c:v>
                </c:pt>
                <c:pt idx="38">
                  <c:v>129</c:v>
                </c:pt>
                <c:pt idx="39">
                  <c:v>170</c:v>
                </c:pt>
                <c:pt idx="40">
                  <c:v>170</c:v>
                </c:pt>
                <c:pt idx="41">
                  <c:v>233</c:v>
                </c:pt>
                <c:pt idx="42">
                  <c:v>264</c:v>
                </c:pt>
                <c:pt idx="43">
                  <c:v>276</c:v>
                </c:pt>
                <c:pt idx="44">
                  <c:v>278</c:v>
                </c:pt>
                <c:pt idx="45">
                  <c:v>319</c:v>
                </c:pt>
                <c:pt idx="46">
                  <c:v>329</c:v>
                </c:pt>
                <c:pt idx="47">
                  <c:v>397</c:v>
                </c:pt>
              </c:numCache>
            </c:numRef>
          </c:val>
        </c:ser>
        <c:ser>
          <c:idx val="5"/>
          <c:order val="5"/>
          <c:tx>
            <c:strRef>
              <c:f>'Počet zkoušek PK'!$G$2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PK'!$G$3:$G$50</c:f>
              <c:numCache>
                <c:formatCode>General</c:formatCode>
                <c:ptCount val="48"/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</c:numCache>
            </c:numRef>
          </c:val>
        </c:ser>
        <c:ser>
          <c:idx val="6"/>
          <c:order val="6"/>
          <c:tx>
            <c:strRef>
              <c:f>'Počet zkoušek PK'!$H$2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PK'!$H$3:$H$50</c:f>
              <c:numCache>
                <c:formatCode>General</c:formatCode>
                <c:ptCount val="48"/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ser>
          <c:idx val="7"/>
          <c:order val="7"/>
          <c:tx>
            <c:strRef>
              <c:f>'Počet zkoušek PK'!$I$2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zkoušek PK'!$A$3:$A$50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zkoušek PK'!$I$3:$I$50</c:f>
              <c:numCache>
                <c:formatCode>General</c:formatCode>
                <c:ptCount val="48"/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gapWidth val="75"/>
        <c:shape val="cylinder"/>
        <c:axId val="106553728"/>
        <c:axId val="106555264"/>
        <c:axId val="0"/>
      </c:bar3DChart>
      <c:dateAx>
        <c:axId val="106553728"/>
        <c:scaling>
          <c:orientation val="minMax"/>
        </c:scaling>
        <c:axPos val="b"/>
        <c:numFmt formatCode="mmm/yy" sourceLinked="0"/>
        <c:majorTickMark val="none"/>
        <c:tickLblPos val="nextTo"/>
        <c:crossAx val="106555264"/>
        <c:crosses val="autoZero"/>
        <c:auto val="1"/>
        <c:lblOffset val="100"/>
      </c:dateAx>
      <c:valAx>
        <c:axId val="106555264"/>
        <c:scaling>
          <c:orientation val="minMax"/>
        </c:scaling>
        <c:axPos val="l"/>
        <c:numFmt formatCode="General" sourceLinked="1"/>
        <c:majorTickMark val="none"/>
        <c:tickLblPos val="nextTo"/>
        <c:crossAx val="106553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511053809072694E-2"/>
          <c:y val="0.16808870324524472"/>
          <c:w val="0.84197568162004099"/>
          <c:h val="0.75047776615201955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7"/>
          </c:dPt>
          <c:dPt>
            <c:idx val="1"/>
            <c:explosion val="10"/>
          </c:dPt>
          <c:dPt>
            <c:idx val="2"/>
            <c:explosion val="13"/>
          </c:dPt>
          <c:dPt>
            <c:idx val="3"/>
            <c:explosion val="14"/>
            <c:spPr>
              <a:solidFill>
                <a:srgbClr val="FFFF00"/>
              </a:solidFill>
            </c:spPr>
          </c:dPt>
          <c:dPt>
            <c:idx val="4"/>
            <c:explosion val="12"/>
          </c:dPt>
          <c:dPt>
            <c:idx val="5"/>
            <c:explosion val="13"/>
          </c:dPt>
          <c:dPt>
            <c:idx val="6"/>
            <c:explosion val="9"/>
          </c:dPt>
          <c:dPt>
            <c:idx val="7"/>
            <c:explosion val="10"/>
          </c:dPt>
          <c:dLbls>
            <c:showPercent val="1"/>
            <c:showLeaderLines val="1"/>
          </c:dLbls>
          <c:cat>
            <c:strRef>
              <c:f>'Počet PK spadající pod AOr'!$A$5:$H$5</c:f>
              <c:strCache>
                <c:ptCount val="8"/>
                <c:pt idx="0">
                  <c:v>MPO</c:v>
                </c:pt>
                <c:pt idx="1">
                  <c:v>MMR</c:v>
                </c:pt>
                <c:pt idx="2">
                  <c:v>MZe</c:v>
                </c:pt>
                <c:pt idx="3">
                  <c:v>MV</c:v>
                </c:pt>
                <c:pt idx="4">
                  <c:v>MŠMT</c:v>
                </c:pt>
                <c:pt idx="5">
                  <c:v>MD</c:v>
                </c:pt>
                <c:pt idx="6">
                  <c:v>MPSV</c:v>
                </c:pt>
                <c:pt idx="7">
                  <c:v>MŽP</c:v>
                </c:pt>
              </c:strCache>
            </c:strRef>
          </c:cat>
          <c:val>
            <c:numRef>
              <c:f>'Počet PK spadající pod AOr'!$A$6:$H$6</c:f>
              <c:numCache>
                <c:formatCode>General</c:formatCode>
                <c:ptCount val="8"/>
                <c:pt idx="0">
                  <c:v>229</c:v>
                </c:pt>
                <c:pt idx="1">
                  <c:v>45</c:v>
                </c:pt>
                <c:pt idx="2">
                  <c:v>109</c:v>
                </c:pt>
                <c:pt idx="3">
                  <c:v>3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udělených autorizací'!$B$2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autorizací'!$B$3:$B$50</c:f>
              <c:numCache>
                <c:formatCode>General</c:formatCode>
                <c:ptCount val="48"/>
                <c:pt idx="0">
                  <c:v>187</c:v>
                </c:pt>
                <c:pt idx="1">
                  <c:v>201</c:v>
                </c:pt>
                <c:pt idx="2">
                  <c:v>207</c:v>
                </c:pt>
                <c:pt idx="3">
                  <c:v>213</c:v>
                </c:pt>
                <c:pt idx="4">
                  <c:v>213</c:v>
                </c:pt>
                <c:pt idx="5">
                  <c:v>221</c:v>
                </c:pt>
                <c:pt idx="6">
                  <c:v>225</c:v>
                </c:pt>
                <c:pt idx="7">
                  <c:v>225</c:v>
                </c:pt>
                <c:pt idx="8">
                  <c:v>226</c:v>
                </c:pt>
                <c:pt idx="9">
                  <c:v>229</c:v>
                </c:pt>
                <c:pt idx="10">
                  <c:v>442</c:v>
                </c:pt>
                <c:pt idx="11">
                  <c:v>456</c:v>
                </c:pt>
                <c:pt idx="12">
                  <c:v>473</c:v>
                </c:pt>
                <c:pt idx="13">
                  <c:v>489</c:v>
                </c:pt>
                <c:pt idx="14">
                  <c:v>501</c:v>
                </c:pt>
                <c:pt idx="15">
                  <c:v>495</c:v>
                </c:pt>
                <c:pt idx="16">
                  <c:v>505</c:v>
                </c:pt>
                <c:pt idx="17">
                  <c:v>519</c:v>
                </c:pt>
                <c:pt idx="18">
                  <c:v>521</c:v>
                </c:pt>
                <c:pt idx="19">
                  <c:v>521</c:v>
                </c:pt>
                <c:pt idx="20">
                  <c:v>525</c:v>
                </c:pt>
                <c:pt idx="21">
                  <c:v>552</c:v>
                </c:pt>
                <c:pt idx="22">
                  <c:v>552</c:v>
                </c:pt>
                <c:pt idx="23">
                  <c:v>571</c:v>
                </c:pt>
                <c:pt idx="24">
                  <c:v>581</c:v>
                </c:pt>
                <c:pt idx="25">
                  <c:v>598</c:v>
                </c:pt>
                <c:pt idx="26">
                  <c:v>612</c:v>
                </c:pt>
                <c:pt idx="27">
                  <c:v>617</c:v>
                </c:pt>
                <c:pt idx="28">
                  <c:v>629</c:v>
                </c:pt>
                <c:pt idx="29">
                  <c:v>640</c:v>
                </c:pt>
                <c:pt idx="30">
                  <c:v>650</c:v>
                </c:pt>
                <c:pt idx="31">
                  <c:v>660</c:v>
                </c:pt>
                <c:pt idx="32">
                  <c:v>660</c:v>
                </c:pt>
                <c:pt idx="33">
                  <c:v>675</c:v>
                </c:pt>
                <c:pt idx="34">
                  <c:v>675</c:v>
                </c:pt>
                <c:pt idx="35">
                  <c:v>681</c:v>
                </c:pt>
                <c:pt idx="36">
                  <c:v>685</c:v>
                </c:pt>
                <c:pt idx="37">
                  <c:v>685</c:v>
                </c:pt>
                <c:pt idx="38">
                  <c:v>685</c:v>
                </c:pt>
                <c:pt idx="39">
                  <c:v>706</c:v>
                </c:pt>
                <c:pt idx="40">
                  <c:v>736</c:v>
                </c:pt>
                <c:pt idx="41">
                  <c:v>769</c:v>
                </c:pt>
                <c:pt idx="42">
                  <c:v>769</c:v>
                </c:pt>
                <c:pt idx="43">
                  <c:v>778</c:v>
                </c:pt>
                <c:pt idx="44">
                  <c:v>782</c:v>
                </c:pt>
                <c:pt idx="45">
                  <c:v>789</c:v>
                </c:pt>
                <c:pt idx="46">
                  <c:v>792</c:v>
                </c:pt>
                <c:pt idx="47">
                  <c:v>806</c:v>
                </c:pt>
              </c:numCache>
            </c:numRef>
          </c:val>
        </c:ser>
        <c:ser>
          <c:idx val="1"/>
          <c:order val="1"/>
          <c:tx>
            <c:strRef>
              <c:f>'Počet udělených autorizací'!$C$2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autorizací'!$C$3:$C$50</c:f>
              <c:numCache>
                <c:formatCode>General</c:formatCode>
                <c:ptCount val="48"/>
                <c:pt idx="0">
                  <c:v>152</c:v>
                </c:pt>
                <c:pt idx="1">
                  <c:v>154</c:v>
                </c:pt>
                <c:pt idx="2">
                  <c:v>154</c:v>
                </c:pt>
                <c:pt idx="3">
                  <c:v>162</c:v>
                </c:pt>
                <c:pt idx="4">
                  <c:v>162</c:v>
                </c:pt>
                <c:pt idx="5">
                  <c:v>167</c:v>
                </c:pt>
                <c:pt idx="6">
                  <c:v>167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229</c:v>
                </c:pt>
                <c:pt idx="11">
                  <c:v>229</c:v>
                </c:pt>
                <c:pt idx="12">
                  <c:v>236</c:v>
                </c:pt>
                <c:pt idx="13">
                  <c:v>261</c:v>
                </c:pt>
                <c:pt idx="14">
                  <c:v>268</c:v>
                </c:pt>
                <c:pt idx="15">
                  <c:v>271</c:v>
                </c:pt>
                <c:pt idx="16">
                  <c:v>274</c:v>
                </c:pt>
                <c:pt idx="17">
                  <c:v>274</c:v>
                </c:pt>
                <c:pt idx="18">
                  <c:v>287</c:v>
                </c:pt>
                <c:pt idx="19">
                  <c:v>290</c:v>
                </c:pt>
                <c:pt idx="20">
                  <c:v>290</c:v>
                </c:pt>
                <c:pt idx="21">
                  <c:v>296</c:v>
                </c:pt>
                <c:pt idx="22">
                  <c:v>299</c:v>
                </c:pt>
                <c:pt idx="23">
                  <c:v>305</c:v>
                </c:pt>
                <c:pt idx="24">
                  <c:v>313</c:v>
                </c:pt>
                <c:pt idx="25">
                  <c:v>313</c:v>
                </c:pt>
                <c:pt idx="26">
                  <c:v>323</c:v>
                </c:pt>
                <c:pt idx="27">
                  <c:v>329</c:v>
                </c:pt>
                <c:pt idx="28">
                  <c:v>339</c:v>
                </c:pt>
                <c:pt idx="29">
                  <c:v>350</c:v>
                </c:pt>
                <c:pt idx="30">
                  <c:v>352</c:v>
                </c:pt>
                <c:pt idx="31">
                  <c:v>352</c:v>
                </c:pt>
                <c:pt idx="32">
                  <c:v>352</c:v>
                </c:pt>
                <c:pt idx="33">
                  <c:v>356</c:v>
                </c:pt>
                <c:pt idx="34">
                  <c:v>357</c:v>
                </c:pt>
                <c:pt idx="35">
                  <c:v>359</c:v>
                </c:pt>
                <c:pt idx="36">
                  <c:v>365</c:v>
                </c:pt>
                <c:pt idx="37">
                  <c:v>352</c:v>
                </c:pt>
                <c:pt idx="38">
                  <c:v>360</c:v>
                </c:pt>
                <c:pt idx="39">
                  <c:v>379</c:v>
                </c:pt>
                <c:pt idx="40">
                  <c:v>385</c:v>
                </c:pt>
                <c:pt idx="41">
                  <c:v>399</c:v>
                </c:pt>
                <c:pt idx="42">
                  <c:v>399</c:v>
                </c:pt>
                <c:pt idx="43">
                  <c:v>402</c:v>
                </c:pt>
                <c:pt idx="44">
                  <c:v>405</c:v>
                </c:pt>
                <c:pt idx="45">
                  <c:v>408</c:v>
                </c:pt>
                <c:pt idx="46">
                  <c:v>408</c:v>
                </c:pt>
                <c:pt idx="47">
                  <c:v>410</c:v>
                </c:pt>
              </c:numCache>
            </c:numRef>
          </c:val>
        </c:ser>
        <c:ser>
          <c:idx val="2"/>
          <c:order val="2"/>
          <c:tx>
            <c:strRef>
              <c:f>'Počet udělených autorizací'!$D$2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autorizací'!$D$3:$D$50</c:f>
              <c:numCache>
                <c:formatCode>General</c:formatCode>
                <c:ptCount val="48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20</c:v>
                </c:pt>
                <c:pt idx="4">
                  <c:v>36</c:v>
                </c:pt>
                <c:pt idx="5">
                  <c:v>65</c:v>
                </c:pt>
                <c:pt idx="6">
                  <c:v>100</c:v>
                </c:pt>
                <c:pt idx="7">
                  <c:v>100</c:v>
                </c:pt>
                <c:pt idx="8">
                  <c:v>109</c:v>
                </c:pt>
                <c:pt idx="9">
                  <c:v>112</c:v>
                </c:pt>
                <c:pt idx="10">
                  <c:v>112</c:v>
                </c:pt>
                <c:pt idx="11">
                  <c:v>129</c:v>
                </c:pt>
                <c:pt idx="12">
                  <c:v>129</c:v>
                </c:pt>
                <c:pt idx="13">
                  <c:v>198</c:v>
                </c:pt>
                <c:pt idx="14">
                  <c:v>229</c:v>
                </c:pt>
                <c:pt idx="15">
                  <c:v>246</c:v>
                </c:pt>
                <c:pt idx="16">
                  <c:v>263</c:v>
                </c:pt>
                <c:pt idx="17">
                  <c:v>285</c:v>
                </c:pt>
                <c:pt idx="18">
                  <c:v>287</c:v>
                </c:pt>
                <c:pt idx="19">
                  <c:v>287</c:v>
                </c:pt>
                <c:pt idx="20">
                  <c:v>336</c:v>
                </c:pt>
                <c:pt idx="21">
                  <c:v>387</c:v>
                </c:pt>
                <c:pt idx="22">
                  <c:v>415</c:v>
                </c:pt>
                <c:pt idx="23">
                  <c:v>449</c:v>
                </c:pt>
                <c:pt idx="24">
                  <c:v>492</c:v>
                </c:pt>
                <c:pt idx="25">
                  <c:v>493</c:v>
                </c:pt>
                <c:pt idx="26">
                  <c:v>530</c:v>
                </c:pt>
                <c:pt idx="27">
                  <c:v>552</c:v>
                </c:pt>
                <c:pt idx="28">
                  <c:v>560</c:v>
                </c:pt>
                <c:pt idx="29">
                  <c:v>577</c:v>
                </c:pt>
                <c:pt idx="30">
                  <c:v>592</c:v>
                </c:pt>
                <c:pt idx="31">
                  <c:v>597</c:v>
                </c:pt>
                <c:pt idx="32">
                  <c:v>598</c:v>
                </c:pt>
                <c:pt idx="33">
                  <c:v>602</c:v>
                </c:pt>
                <c:pt idx="34">
                  <c:v>613</c:v>
                </c:pt>
                <c:pt idx="35">
                  <c:v>641</c:v>
                </c:pt>
                <c:pt idx="36">
                  <c:v>704</c:v>
                </c:pt>
                <c:pt idx="37">
                  <c:v>704</c:v>
                </c:pt>
                <c:pt idx="38">
                  <c:v>753</c:v>
                </c:pt>
                <c:pt idx="39">
                  <c:v>856</c:v>
                </c:pt>
                <c:pt idx="40">
                  <c:v>874</c:v>
                </c:pt>
                <c:pt idx="41">
                  <c:v>888</c:v>
                </c:pt>
                <c:pt idx="42">
                  <c:v>914</c:v>
                </c:pt>
                <c:pt idx="43">
                  <c:v>927</c:v>
                </c:pt>
                <c:pt idx="44">
                  <c:v>940</c:v>
                </c:pt>
                <c:pt idx="45">
                  <c:v>948</c:v>
                </c:pt>
                <c:pt idx="46">
                  <c:v>961</c:v>
                </c:pt>
                <c:pt idx="47">
                  <c:v>984</c:v>
                </c:pt>
              </c:numCache>
            </c:numRef>
          </c:val>
        </c:ser>
        <c:ser>
          <c:idx val="3"/>
          <c:order val="3"/>
          <c:tx>
            <c:strRef>
              <c:f>'Počet udělených autorizací'!$E$2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autorizací'!$E$3:$E$50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10</c:v>
                </c:pt>
                <c:pt idx="9">
                  <c:v>23</c:v>
                </c:pt>
                <c:pt idx="10">
                  <c:v>45</c:v>
                </c:pt>
                <c:pt idx="11">
                  <c:v>65</c:v>
                </c:pt>
                <c:pt idx="12">
                  <c:v>72</c:v>
                </c:pt>
                <c:pt idx="13">
                  <c:v>80</c:v>
                </c:pt>
                <c:pt idx="14">
                  <c:v>92</c:v>
                </c:pt>
                <c:pt idx="15">
                  <c:v>98</c:v>
                </c:pt>
                <c:pt idx="16">
                  <c:v>101</c:v>
                </c:pt>
                <c:pt idx="17">
                  <c:v>104</c:v>
                </c:pt>
                <c:pt idx="18">
                  <c:v>107</c:v>
                </c:pt>
                <c:pt idx="19">
                  <c:v>107</c:v>
                </c:pt>
                <c:pt idx="20">
                  <c:v>107</c:v>
                </c:pt>
                <c:pt idx="21">
                  <c:v>113</c:v>
                </c:pt>
                <c:pt idx="22">
                  <c:v>119</c:v>
                </c:pt>
                <c:pt idx="23">
                  <c:v>123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141</c:v>
                </c:pt>
                <c:pt idx="28">
                  <c:v>160</c:v>
                </c:pt>
                <c:pt idx="29">
                  <c:v>179</c:v>
                </c:pt>
                <c:pt idx="30">
                  <c:v>195</c:v>
                </c:pt>
                <c:pt idx="31">
                  <c:v>203</c:v>
                </c:pt>
                <c:pt idx="32">
                  <c:v>224</c:v>
                </c:pt>
                <c:pt idx="33">
                  <c:v>235</c:v>
                </c:pt>
                <c:pt idx="34">
                  <c:v>247</c:v>
                </c:pt>
                <c:pt idx="35">
                  <c:v>247</c:v>
                </c:pt>
                <c:pt idx="36">
                  <c:v>262</c:v>
                </c:pt>
                <c:pt idx="37">
                  <c:v>280</c:v>
                </c:pt>
                <c:pt idx="38">
                  <c:v>285</c:v>
                </c:pt>
                <c:pt idx="39">
                  <c:v>290</c:v>
                </c:pt>
                <c:pt idx="40">
                  <c:v>305</c:v>
                </c:pt>
                <c:pt idx="41">
                  <c:v>317</c:v>
                </c:pt>
                <c:pt idx="42">
                  <c:v>324</c:v>
                </c:pt>
                <c:pt idx="43">
                  <c:v>328</c:v>
                </c:pt>
                <c:pt idx="44">
                  <c:v>337</c:v>
                </c:pt>
                <c:pt idx="45">
                  <c:v>345</c:v>
                </c:pt>
                <c:pt idx="46">
                  <c:v>350</c:v>
                </c:pt>
                <c:pt idx="47">
                  <c:v>356</c:v>
                </c:pt>
              </c:numCache>
            </c:numRef>
          </c:val>
        </c:ser>
        <c:ser>
          <c:idx val="4"/>
          <c:order val="4"/>
          <c:tx>
            <c:strRef>
              <c:f>'Počet udělených autorizací'!$F$2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autorizací'!$F$3:$F$50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10</c:v>
                </c:pt>
                <c:pt idx="24">
                  <c:v>12</c:v>
                </c:pt>
                <c:pt idx="25">
                  <c:v>12</c:v>
                </c:pt>
                <c:pt idx="26">
                  <c:v>14</c:v>
                </c:pt>
                <c:pt idx="27">
                  <c:v>16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23</c:v>
                </c:pt>
                <c:pt idx="32">
                  <c:v>23</c:v>
                </c:pt>
                <c:pt idx="33">
                  <c:v>23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18</c:v>
                </c:pt>
                <c:pt idx="38">
                  <c:v>18</c:v>
                </c:pt>
                <c:pt idx="39">
                  <c:v>20</c:v>
                </c:pt>
                <c:pt idx="40">
                  <c:v>27</c:v>
                </c:pt>
                <c:pt idx="41">
                  <c:v>28</c:v>
                </c:pt>
                <c:pt idx="42">
                  <c:v>30</c:v>
                </c:pt>
                <c:pt idx="43">
                  <c:v>30</c:v>
                </c:pt>
                <c:pt idx="44">
                  <c:v>32</c:v>
                </c:pt>
                <c:pt idx="45">
                  <c:v>40</c:v>
                </c:pt>
                <c:pt idx="46">
                  <c:v>46</c:v>
                </c:pt>
                <c:pt idx="47">
                  <c:v>50</c:v>
                </c:pt>
              </c:numCache>
            </c:numRef>
          </c:val>
        </c:ser>
        <c:ser>
          <c:idx val="5"/>
          <c:order val="5"/>
          <c:tx>
            <c:strRef>
              <c:f>'Počet udělených autorizací'!$G$2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autorizací'!$G$3:$G$50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</c:numCache>
            </c:numRef>
          </c:val>
        </c:ser>
        <c:ser>
          <c:idx val="6"/>
          <c:order val="6"/>
          <c:tx>
            <c:strRef>
              <c:f>'Počet udělených autorizací'!$H$2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autorizací'!$H$3:$H$50</c:f>
              <c:numCache>
                <c:formatCode>General</c:formatCode>
                <c:ptCount val="48"/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</c:v>
                </c:pt>
                <c:pt idx="46">
                  <c:v>7</c:v>
                </c:pt>
                <c:pt idx="47">
                  <c:v>7</c:v>
                </c:pt>
              </c:numCache>
            </c:numRef>
          </c:val>
        </c:ser>
        <c:ser>
          <c:idx val="7"/>
          <c:order val="7"/>
          <c:tx>
            <c:strRef>
              <c:f>'Počet udělených autorizací'!$I$2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udělených autorizací'!$A$3:$A$50</c:f>
              <c:numCache>
                <c:formatCode>mmm/yy</c:formatCode>
                <c:ptCount val="4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</c:numCache>
            </c:numRef>
          </c:cat>
          <c:val>
            <c:numRef>
              <c:f>'Počet udělených autorizací'!$I$3:$I$50</c:f>
              <c:numCache>
                <c:formatCode>General</c:formatCode>
                <c:ptCount val="48"/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gapWidth val="75"/>
        <c:shape val="cylinder"/>
        <c:axId val="106869504"/>
        <c:axId val="106871040"/>
        <c:axId val="0"/>
      </c:bar3DChart>
      <c:dateAx>
        <c:axId val="106869504"/>
        <c:scaling>
          <c:orientation val="minMax"/>
        </c:scaling>
        <c:axPos val="b"/>
        <c:numFmt formatCode="mmm/yy" sourceLinked="0"/>
        <c:majorTickMark val="none"/>
        <c:tickLblPos val="nextTo"/>
        <c:crossAx val="106871040"/>
        <c:crosses val="autoZero"/>
        <c:auto val="1"/>
        <c:lblOffset val="100"/>
      </c:dateAx>
      <c:valAx>
        <c:axId val="106871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6869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>
        <c:manualLayout>
          <c:layoutTarget val="inner"/>
          <c:xMode val="edge"/>
          <c:yMode val="edge"/>
          <c:x val="8.073396931027782E-2"/>
          <c:y val="0.14799697820706975"/>
          <c:w val="0.50225255178795625"/>
          <c:h val="0.82817638465489563"/>
        </c:manualLayout>
      </c:layout>
      <c:doughnutChart>
        <c:varyColors val="1"/>
        <c:ser>
          <c:idx val="0"/>
          <c:order val="0"/>
          <c:dPt>
            <c:idx val="3"/>
            <c:spPr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314995689077564E-2"/>
                  <c:y val="-0.1210868448612845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1"/>
              <c:layout>
                <c:manualLayout>
                  <c:x val="2.5000063210006401E-2"/>
                  <c:y val="-0.1120704534690583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2"/>
              <c:layout>
                <c:manualLayout>
                  <c:x val="4.7222222222222332E-2"/>
                  <c:y val="-0.104793433969925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4"/>
              <c:layout>
                <c:manualLayout>
                  <c:x val="-1.4778499495584161E-3"/>
                  <c:y val="-0.1191684149261897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5"/>
              <c:layout>
                <c:manualLayout>
                  <c:x val="0.44742659421957193"/>
                  <c:y val="0.3817294094496074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6"/>
              <c:layout>
                <c:manualLayout>
                  <c:x val="0.44666428154242532"/>
                  <c:y val="0.4717540740839563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7"/>
              <c:layout>
                <c:manualLayout>
                  <c:x val="0.44633849716945673"/>
                  <c:y val="0.56362170721294635"/>
                </c:manualLayout>
              </c:layout>
              <c:showPercent val="1"/>
            </c:dLbl>
            <c:showPercent val="1"/>
          </c:dLbls>
          <c:cat>
            <c:strRef>
              <c:f>'Počet zkoušek dle AOr'!$A$2:$H$2</c:f>
              <c:strCache>
                <c:ptCount val="8"/>
                <c:pt idx="0">
                  <c:v>MMR</c:v>
                </c:pt>
                <c:pt idx="1">
                  <c:v>MZE</c:v>
                </c:pt>
                <c:pt idx="2">
                  <c:v>MPO</c:v>
                </c:pt>
                <c:pt idx="3">
                  <c:v>MV</c:v>
                </c:pt>
                <c:pt idx="4">
                  <c:v>MŠMT</c:v>
                </c:pt>
                <c:pt idx="5">
                  <c:v>MD</c:v>
                </c:pt>
                <c:pt idx="6">
                  <c:v>MPSV</c:v>
                </c:pt>
                <c:pt idx="7">
                  <c:v>MŽP</c:v>
                </c:pt>
              </c:strCache>
            </c:strRef>
          </c:cat>
          <c:val>
            <c:numRef>
              <c:f>'Počet zkoušek dle AOr'!$A$3:$H$3</c:f>
              <c:numCache>
                <c:formatCode>General</c:formatCode>
                <c:ptCount val="8"/>
                <c:pt idx="0">
                  <c:v>2047</c:v>
                </c:pt>
                <c:pt idx="1">
                  <c:v>912</c:v>
                </c:pt>
                <c:pt idx="2">
                  <c:v>1956</c:v>
                </c:pt>
                <c:pt idx="3">
                  <c:v>61793</c:v>
                </c:pt>
                <c:pt idx="4">
                  <c:v>397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7992191035809737"/>
          <c:y val="0.15793391579003574"/>
          <c:w val="0.10960210565173319"/>
          <c:h val="0.69668586694772261"/>
        </c:manualLayout>
      </c:layout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8937122388497249"/>
          <c:y val="0.15389112520535927"/>
          <c:w val="0.64953291833285243"/>
          <c:h val="0.75473442378306366"/>
        </c:manualLayout>
      </c:layout>
      <c:bar3DChart>
        <c:barDir val="col"/>
        <c:grouping val="clustered"/>
        <c:ser>
          <c:idx val="0"/>
          <c:order val="0"/>
          <c:tx>
            <c:strRef>
              <c:f>Graf_v.2!$A$18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E69EDC"/>
              </a:solidFill>
            </c:spPr>
          </c:dPt>
          <c:dPt>
            <c:idx val="5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dPt>
            <c:idx val="8"/>
            <c:spPr>
              <a:solidFill>
                <a:schemeClr val="accent6">
                  <a:lumMod val="75000"/>
                </a:schemeClr>
              </a:solidFill>
            </c:spPr>
          </c:dPt>
          <c:cat>
            <c:numLit>
              <c:formatCode>General</c:formatCode>
              <c:ptCount val="9"/>
              <c:pt idx="0">
                <c:v>2005</c:v>
              </c:pt>
              <c:pt idx="1">
                <c:v>2006</c:v>
              </c:pt>
              <c:pt idx="2">
                <c:v>2007</c:v>
              </c:pt>
              <c:pt idx="3">
                <c:v>2008</c:v>
              </c:pt>
              <c:pt idx="4">
                <c:v>2009</c:v>
              </c:pt>
              <c:pt idx="5">
                <c:v>2010</c:v>
              </c:pt>
              <c:pt idx="6">
                <c:v>2011</c:v>
              </c:pt>
              <c:pt idx="7">
                <c:v>2012</c:v>
              </c:pt>
              <c:pt idx="8">
                <c:v>2013</c:v>
              </c:pt>
            </c:numLit>
          </c:cat>
          <c:val>
            <c:numRef>
              <c:f>Graf_v.2!$B$18:$J$18</c:f>
              <c:numCache>
                <c:formatCode>General</c:formatCode>
                <c:ptCount val="9"/>
                <c:pt idx="0">
                  <c:v>1151</c:v>
                </c:pt>
                <c:pt idx="1">
                  <c:v>1645</c:v>
                </c:pt>
                <c:pt idx="2">
                  <c:v>1325</c:v>
                </c:pt>
                <c:pt idx="3">
                  <c:v>2046</c:v>
                </c:pt>
                <c:pt idx="4">
                  <c:v>2435</c:v>
                </c:pt>
                <c:pt idx="5">
                  <c:v>2100</c:v>
                </c:pt>
                <c:pt idx="6">
                  <c:v>2211</c:v>
                </c:pt>
                <c:pt idx="7">
                  <c:v>1648</c:v>
                </c:pt>
                <c:pt idx="8">
                  <c:v>231</c:v>
                </c:pt>
              </c:numCache>
            </c:numRef>
          </c:val>
        </c:ser>
        <c:shape val="box"/>
        <c:axId val="106972672"/>
        <c:axId val="106974208"/>
        <c:axId val="0"/>
      </c:bar3DChart>
      <c:catAx>
        <c:axId val="106972672"/>
        <c:scaling>
          <c:orientation val="minMax"/>
        </c:scaling>
        <c:axPos val="b"/>
        <c:numFmt formatCode="General" sourceLinked="1"/>
        <c:tickLblPos val="nextTo"/>
        <c:crossAx val="106974208"/>
        <c:crosses val="autoZero"/>
        <c:auto val="1"/>
        <c:lblAlgn val="ctr"/>
        <c:lblOffset val="100"/>
      </c:catAx>
      <c:valAx>
        <c:axId val="106974208"/>
        <c:scaling>
          <c:orientation val="minMax"/>
        </c:scaling>
        <c:axPos val="l"/>
        <c:majorGridlines/>
        <c:numFmt formatCode="General" sourceLinked="1"/>
        <c:tickLblPos val="nextTo"/>
        <c:crossAx val="106972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607154842649911E-2"/>
          <c:y val="1.341639340889015E-2"/>
          <c:w val="0.83320053549849427"/>
          <c:h val="0.6340552635111234"/>
        </c:manualLayout>
      </c:layout>
      <c:barChart>
        <c:barDir val="col"/>
        <c:grouping val="clustered"/>
        <c:ser>
          <c:idx val="0"/>
          <c:order val="0"/>
          <c:tx>
            <c:strRef>
              <c:f>PK!$C$1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PK!$C$2:$C$16</c:f>
              <c:numCache>
                <c:formatCode>General</c:formatCode>
                <c:ptCount val="15"/>
                <c:pt idx="0">
                  <c:v>34</c:v>
                </c:pt>
                <c:pt idx="1">
                  <c:v>20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PK!$D$1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PK!$D$2:$D$16</c:f>
              <c:numCache>
                <c:formatCode>General</c:formatCode>
                <c:ptCount val="15"/>
                <c:pt idx="0">
                  <c:v>22</c:v>
                </c:pt>
                <c:pt idx="1">
                  <c:v>12</c:v>
                </c:pt>
                <c:pt idx="2">
                  <c:v>12</c:v>
                </c:pt>
                <c:pt idx="3">
                  <c:v>3</c:v>
                </c:pt>
                <c:pt idx="4">
                  <c:v>8</c:v>
                </c:pt>
                <c:pt idx="5">
                  <c:v>11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  <c:pt idx="11">
                  <c:v>6</c:v>
                </c:pt>
                <c:pt idx="12">
                  <c:v>9</c:v>
                </c:pt>
                <c:pt idx="13">
                  <c:v>9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PK!$E$1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PK!$E$2:$E$16</c:f>
              <c:numCache>
                <c:formatCode>General</c:formatCode>
                <c:ptCount val="15"/>
                <c:pt idx="0">
                  <c:v>23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7</c:v>
                </c:pt>
              </c:numCache>
            </c:numRef>
          </c:val>
        </c:ser>
        <c:ser>
          <c:idx val="3"/>
          <c:order val="3"/>
          <c:tx>
            <c:strRef>
              <c:f>PK!$F$1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PK!$F$2:$F$16</c:f>
              <c:numCache>
                <c:formatCode>General</c:formatCode>
                <c:ptCount val="15"/>
                <c:pt idx="0">
                  <c:v>79</c:v>
                </c:pt>
                <c:pt idx="1">
                  <c:v>39</c:v>
                </c:pt>
                <c:pt idx="2">
                  <c:v>26</c:v>
                </c:pt>
                <c:pt idx="3">
                  <c:v>22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axId val="106898176"/>
        <c:axId val="106899712"/>
      </c:barChart>
      <c:catAx>
        <c:axId val="106898176"/>
        <c:scaling>
          <c:orientation val="minMax"/>
        </c:scaling>
        <c:axPos val="b"/>
        <c:tickLblPos val="nextTo"/>
        <c:crossAx val="106899712"/>
        <c:crosses val="autoZero"/>
        <c:auto val="1"/>
        <c:lblAlgn val="ctr"/>
        <c:lblOffset val="100"/>
      </c:catAx>
      <c:valAx>
        <c:axId val="106899712"/>
        <c:scaling>
          <c:orientation val="minMax"/>
          <c:max val="80"/>
        </c:scaling>
        <c:axPos val="l"/>
        <c:majorGridlines/>
        <c:numFmt formatCode="General" sourceLinked="1"/>
        <c:tickLblPos val="nextTo"/>
        <c:crossAx val="1068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51669221213535"/>
          <c:y val="0.15287736449168471"/>
          <c:w val="0.10007965687411322"/>
          <c:h val="0.26667980632443145"/>
        </c:manualLayout>
      </c:layout>
    </c:legend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09208848893891E-2"/>
          <c:y val="1.261999144899449E-2"/>
          <c:w val="0.76017937757780463"/>
          <c:h val="0.53632103530072162"/>
        </c:manualLayout>
      </c:layout>
      <c:barChart>
        <c:barDir val="col"/>
        <c:grouping val="clustered"/>
        <c:ser>
          <c:idx val="0"/>
          <c:order val="0"/>
          <c:tx>
            <c:strRef>
              <c:f>čisté!$C$1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čisté!$C$2:$C$10</c:f>
              <c:numCache>
                <c:formatCode>General</c:formatCode>
                <c:ptCount val="9"/>
                <c:pt idx="0">
                  <c:v>268</c:v>
                </c:pt>
                <c:pt idx="1">
                  <c:v>224</c:v>
                </c:pt>
                <c:pt idx="2">
                  <c:v>151</c:v>
                </c:pt>
                <c:pt idx="3">
                  <c:v>65</c:v>
                </c:pt>
                <c:pt idx="4">
                  <c:v>75</c:v>
                </c:pt>
                <c:pt idx="5">
                  <c:v>67</c:v>
                </c:pt>
                <c:pt idx="6">
                  <c:v>57</c:v>
                </c:pt>
                <c:pt idx="7">
                  <c:v>54</c:v>
                </c:pt>
                <c:pt idx="8">
                  <c:v>45</c:v>
                </c:pt>
              </c:numCache>
            </c:numRef>
          </c:val>
        </c:ser>
        <c:ser>
          <c:idx val="1"/>
          <c:order val="1"/>
          <c:tx>
            <c:strRef>
              <c:f>čisté!$D$1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čisté!$D$2:$D$10</c:f>
              <c:numCache>
                <c:formatCode>General</c:formatCode>
                <c:ptCount val="9"/>
                <c:pt idx="0">
                  <c:v>229</c:v>
                </c:pt>
                <c:pt idx="1">
                  <c:v>204</c:v>
                </c:pt>
                <c:pt idx="2">
                  <c:v>139</c:v>
                </c:pt>
                <c:pt idx="3">
                  <c:v>113</c:v>
                </c:pt>
                <c:pt idx="4">
                  <c:v>60</c:v>
                </c:pt>
                <c:pt idx="5">
                  <c:v>54</c:v>
                </c:pt>
                <c:pt idx="6">
                  <c:v>72</c:v>
                </c:pt>
                <c:pt idx="7">
                  <c:v>47</c:v>
                </c:pt>
                <c:pt idx="8">
                  <c:v>46</c:v>
                </c:pt>
              </c:numCache>
            </c:numRef>
          </c:val>
        </c:ser>
        <c:ser>
          <c:idx val="2"/>
          <c:order val="2"/>
          <c:tx>
            <c:strRef>
              <c:f>čisté!$E$1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čisté!$E$2:$E$10</c:f>
              <c:numCache>
                <c:formatCode>General</c:formatCode>
                <c:ptCount val="9"/>
                <c:pt idx="0">
                  <c:v>247</c:v>
                </c:pt>
                <c:pt idx="1">
                  <c:v>162</c:v>
                </c:pt>
                <c:pt idx="2">
                  <c:v>90</c:v>
                </c:pt>
                <c:pt idx="3">
                  <c:v>44</c:v>
                </c:pt>
                <c:pt idx="4">
                  <c:v>81</c:v>
                </c:pt>
                <c:pt idx="5">
                  <c:v>74</c:v>
                </c:pt>
                <c:pt idx="6">
                  <c:v>60</c:v>
                </c:pt>
                <c:pt idx="7">
                  <c:v>38</c:v>
                </c:pt>
                <c:pt idx="8">
                  <c:v>43</c:v>
                </c:pt>
              </c:numCache>
            </c:numRef>
          </c:val>
        </c:ser>
        <c:ser>
          <c:idx val="3"/>
          <c:order val="3"/>
          <c:tx>
            <c:strRef>
              <c:f>čisté!$F$1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čisté!$F$2:$F$10</c:f>
              <c:numCache>
                <c:formatCode>General</c:formatCode>
                <c:ptCount val="9"/>
                <c:pt idx="0">
                  <c:v>744</c:v>
                </c:pt>
                <c:pt idx="1">
                  <c:v>590</c:v>
                </c:pt>
                <c:pt idx="2">
                  <c:v>380</c:v>
                </c:pt>
                <c:pt idx="3">
                  <c:v>222</c:v>
                </c:pt>
                <c:pt idx="4">
                  <c:v>216</c:v>
                </c:pt>
                <c:pt idx="5">
                  <c:v>195</c:v>
                </c:pt>
                <c:pt idx="6">
                  <c:v>189</c:v>
                </c:pt>
                <c:pt idx="7">
                  <c:v>139</c:v>
                </c:pt>
                <c:pt idx="8">
                  <c:v>134</c:v>
                </c:pt>
              </c:numCache>
            </c:numRef>
          </c:val>
        </c:ser>
        <c:axId val="107095552"/>
        <c:axId val="107097088"/>
      </c:barChart>
      <c:catAx>
        <c:axId val="107095552"/>
        <c:scaling>
          <c:orientation val="minMax"/>
        </c:scaling>
        <c:axPos val="b"/>
        <c:tickLblPos val="nextTo"/>
        <c:txPr>
          <a:bodyPr rot="-2640000" vert="horz"/>
          <a:lstStyle/>
          <a:p>
            <a:pPr>
              <a:defRPr/>
            </a:pPr>
            <a:endParaRPr lang="cs-CZ"/>
          </a:p>
        </c:txPr>
        <c:crossAx val="107097088"/>
        <c:crosses val="autoZero"/>
        <c:auto val="1"/>
        <c:lblAlgn val="ctr"/>
        <c:lblOffset val="100"/>
      </c:catAx>
      <c:valAx>
        <c:axId val="107097088"/>
        <c:scaling>
          <c:orientation val="minMax"/>
        </c:scaling>
        <c:axPos val="l"/>
        <c:majorGridlines/>
        <c:numFmt formatCode="General" sourceLinked="1"/>
        <c:tickLblPos val="nextTo"/>
        <c:crossAx val="10709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1366912714374"/>
          <c:y val="0.12386705225687457"/>
          <c:w val="9.7991140742178198E-2"/>
          <c:h val="0.25642284651857278"/>
        </c:manualLayout>
      </c:layout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0.25646</cdr:x>
      <cdr:y>0.01042</cdr:y>
    </cdr:from>
    <cdr:to>
      <cdr:x>0.78967</cdr:x>
      <cdr:y>0.07164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323976" y="33238"/>
          <a:ext cx="2752725" cy="195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</cdr:x>
      <cdr:y>0.01124</cdr:y>
    </cdr:from>
    <cdr:to>
      <cdr:x>1</cdr:x>
      <cdr:y>0.23596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0" y="71461"/>
          <a:ext cx="9144000" cy="1428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cs-CZ" sz="2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pPr>
              <a:defRPr/>
            </a:pPr>
            <a:fld id="{2A41E4CC-073E-4ADA-8203-356589A06A64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pPr>
              <a:defRPr/>
            </a:pPr>
            <a:fld id="{9853F2EC-2D13-45A3-B875-041977D39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pPr>
              <a:defRPr/>
            </a:pPr>
            <a:fld id="{9310353D-C6C9-4470-8EBB-C632EDA4A773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58" tIns="47779" rIns="95558" bIns="47779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pPr>
              <a:defRPr/>
            </a:pPr>
            <a:fld id="{654AE6FE-A158-4FB3-B56D-AB3A8F48A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69C0E-A318-44B8-8BF0-F3AF1188D28F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D1613-A812-403D-895E-72CDA060BFDE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D235AA7-5E6D-4958-80AA-4B2280617649}" type="slidenum">
              <a:rPr lang="cs-CZ" smtClean="0"/>
              <a:pPr defTabSz="912813"/>
              <a:t>16</a:t>
            </a:fld>
            <a:endParaRPr lang="cs-CZ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6AB92-AE70-4202-9A35-9AF2C953E3F1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5958D-75EB-4807-96A3-02F7612E6442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D227C-8594-4264-A31F-E9AA1EE62C8E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EFE766-9B0B-4014-AF01-0B0B640AB2DF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6F4D1-CD4F-4DDA-9EB1-917F783D8803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A5F68F-4FA6-406A-AFD6-9A2174E46944}" type="slidenum">
              <a:rPr lang="cs-CZ" sz="1200" b="0"/>
              <a:pPr algn="r"/>
              <a:t>23</a:t>
            </a:fld>
            <a:endParaRPr lang="cs-CZ" sz="1200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F32A37-D46B-4540-8F44-8388D302617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F32A37-D46B-4540-8F44-8388D302617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6226-DE8B-4272-AC6D-B786CB25E6B6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2B85-11AA-4A57-A8AF-CAC8F1FDA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4838-CDB3-401C-B5F3-558E9E2224E2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E5C7-F433-4DB5-B43D-D5E08633B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DBA4-A8DB-4D99-9A29-C987CD2AAB46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97AF-9867-4461-BCF4-A88EB23B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7349-38B4-4A48-B5D7-A6F77768921C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D963-CA7C-4CCA-9EAB-2D1D5FFB8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04FC-63D1-48E0-B9AD-0716B2AFC9B2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EF1A-FDC3-449E-B377-E3823D111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F57A-5B3F-4FD3-BB57-B335F0475A36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0914-850C-4119-9D3E-22ABD934F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5F3B-3910-4119-B26E-4ACC89F1ED10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5EC6-89E7-4DF8-B3FF-B43FD431B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6A99-F972-4620-8262-42796ED14DBB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53DF-C507-47B2-B177-E57C0EF6C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84EB-126F-4FD5-98B4-7E881248D44D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6FA8-2070-451C-A05F-5CE2AFA57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30DC-442B-4C61-B427-43F13FEA1B35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BCB0-D314-4B21-82C1-1FAFD3E4B5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CCF2-74CB-46BD-BB7B-57CA8EDF5C38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BBDA-E7C2-4435-9D9B-EE87F199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4F929-BF1A-451D-A443-3FEF4846FC49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715441-D008-4101-9367-2C0256A2B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rodni-kvalifikace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vera.kolmerova@msmt.cz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 txBox="1">
            <a:spLocks/>
          </p:cNvSpPr>
          <p:nvPr/>
        </p:nvSpPr>
        <p:spPr bwMode="auto">
          <a:xfrm>
            <a:off x="827088" y="45815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PaedDr. Věra Kolmerová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vedoucí oddělení vyššího odborného a dalšího vzdělávání MŠMT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konference projektu UNIV 3 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Nesuchyně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22</a:t>
            </a:r>
            <a:r>
              <a:rPr lang="da-DK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</a:t>
            </a:r>
            <a:r>
              <a:rPr lang="da-DK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201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endParaRPr lang="da-DK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568952" cy="1470025"/>
          </a:xfrm>
        </p:spPr>
        <p:txBody>
          <a:bodyPr/>
          <a:lstStyle/>
          <a:p>
            <a:pPr lvl="0"/>
            <a: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Aktuální situace v oblasti DV</a:t>
            </a:r>
            <a:b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Procesy uznávání a rekvalifikace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539552" y="1124744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PK spadající pod jednotlivé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autorizující orgány 1/2013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/>
        </p:nvGraphicFramePr>
        <p:xfrm>
          <a:off x="179512" y="2276872"/>
          <a:ext cx="89644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809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323528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udělených autorizací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1/2009 - 12/2012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124744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dle autorizujících orgánů - 12/2012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683568" y="1844824"/>
          <a:ext cx="791014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3568" y="2564904"/>
            <a:ext cx="7742238" cy="4293096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Garamond" pitchFamily="18" charset="0"/>
              </a:rPr>
              <a:t>	Zařízení s akreditovaným vzdělávacím programem podle tohoto zákona (akreditace MŠMT)</a:t>
            </a:r>
            <a:endParaRPr lang="cs-CZ" sz="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Garamond" pitchFamily="18" charset="0"/>
              </a:rPr>
              <a:t>	Zařízení s akreditovaným vzdělávacím programem podle zvláštního právního předpisu (např. zákon o sociálních službách)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Garamond" pitchFamily="18" charset="0"/>
              </a:rPr>
              <a:t>	Škola v rámci oboru vzdělání, který má zapsaný v rejstříku škol a školských zařízení nebo VŠ s akreditovaný studijním programem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Garamond" pitchFamily="18" charset="0"/>
              </a:rPr>
              <a:t>	Zařízení se vzdělávacím programem podle zvláštního právního předpisu (zkouška dle vyhlášky č. 50/1978 Sb., o odborné způsobilosti v elektrotechnice, ve znění vyhlášky č. 98/1982 Sb.)</a:t>
            </a: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8" name="Vývojový diagram: spojka mezi stránkami 7"/>
          <p:cNvSpPr/>
          <p:nvPr/>
        </p:nvSpPr>
        <p:spPr bwMode="auto">
          <a:xfrm>
            <a:off x="827584" y="2564904"/>
            <a:ext cx="571504" cy="649724"/>
          </a:xfrm>
          <a:prstGeom prst="flowChartOffpageConnector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2800" dirty="0"/>
              <a:t>A</a:t>
            </a:r>
          </a:p>
        </p:txBody>
      </p:sp>
      <p:sp>
        <p:nvSpPr>
          <p:cNvPr id="9" name="Vývojový diagram: spojka mezi stránkami 8"/>
          <p:cNvSpPr/>
          <p:nvPr/>
        </p:nvSpPr>
        <p:spPr bwMode="auto">
          <a:xfrm>
            <a:off x="827584" y="3429000"/>
            <a:ext cx="571504" cy="649724"/>
          </a:xfrm>
          <a:prstGeom prst="flowChartOffpageConnector">
            <a:avLst/>
          </a:prstGeom>
          <a:solidFill>
            <a:srgbClr val="DE181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2800" dirty="0"/>
              <a:t>B</a:t>
            </a:r>
          </a:p>
        </p:txBody>
      </p:sp>
      <p:sp>
        <p:nvSpPr>
          <p:cNvPr id="10" name="Vývojový diagram: spojka mezi stránkami 9"/>
          <p:cNvSpPr/>
          <p:nvPr/>
        </p:nvSpPr>
        <p:spPr bwMode="auto">
          <a:xfrm>
            <a:off x="827584" y="4509120"/>
            <a:ext cx="571504" cy="649724"/>
          </a:xfrm>
          <a:prstGeom prst="flowChartOffpageConnector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2800" dirty="0"/>
              <a:t>C</a:t>
            </a:r>
          </a:p>
        </p:txBody>
      </p:sp>
      <p:sp>
        <p:nvSpPr>
          <p:cNvPr id="12" name="Vývojový diagram: spojka mezi stránkami 11"/>
          <p:cNvSpPr/>
          <p:nvPr/>
        </p:nvSpPr>
        <p:spPr bwMode="auto">
          <a:xfrm>
            <a:off x="827584" y="5661248"/>
            <a:ext cx="571504" cy="649724"/>
          </a:xfrm>
          <a:prstGeom prst="flowChartOffpageConnector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2800" dirty="0"/>
              <a:t>D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395536" y="1124744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Zákon č. 435/2004 Sb., o zaměstnanosti 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rekvalifikaci dle § 108 může provádět: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Nadpis 1"/>
          <p:cNvSpPr txBox="1">
            <a:spLocks/>
          </p:cNvSpPr>
          <p:nvPr/>
        </p:nvSpPr>
        <p:spPr bwMode="auto">
          <a:xfrm>
            <a:off x="179512" y="1052736"/>
            <a:ext cx="8964488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přijatých žádostí o akreditaci na MŠMT        </a:t>
            </a:r>
          </a:p>
          <a:p>
            <a:pPr marL="0" lvl="1" algn="ctr" eaLnBrk="0" hangingPunct="0"/>
            <a:r>
              <a:rPr lang="cs-CZ" sz="24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 jednotlivých letech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188" y="3571875"/>
            <a:ext cx="16938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3568" y="2204864"/>
            <a:ext cx="7772400" cy="4357688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Existuje pro danou pracovní činnost PK?</a:t>
            </a: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b="1" dirty="0" smtClean="0">
                <a:latin typeface="Garamond" pitchFamily="18" charset="0"/>
              </a:rPr>
              <a:t>(PK uvedené na </a:t>
            </a:r>
            <a:r>
              <a:rPr lang="cs-CZ" b="1" dirty="0" smtClean="0">
                <a:latin typeface="Garamond" pitchFamily="18" charset="0"/>
                <a:hlinkClick r:id="rId4"/>
              </a:rPr>
              <a:t>www.</a:t>
            </a:r>
            <a:r>
              <a:rPr lang="cs-CZ" b="1" dirty="0" err="1" smtClean="0">
                <a:latin typeface="Garamond" pitchFamily="18" charset="0"/>
                <a:hlinkClick r:id="rId4"/>
              </a:rPr>
              <a:t>narodni</a:t>
            </a:r>
            <a:r>
              <a:rPr lang="cs-CZ" b="1" dirty="0" smtClean="0">
                <a:latin typeface="Garamond" pitchFamily="18" charset="0"/>
                <a:hlinkClick r:id="rId4"/>
              </a:rPr>
              <a:t>-kvalifikace.cz</a:t>
            </a:r>
            <a:r>
              <a:rPr lang="cs-CZ" b="1" dirty="0" smtClean="0">
                <a:latin typeface="Garamond" pitchFamily="18" charset="0"/>
              </a:rPr>
              <a:t>)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Tx/>
              <a:buChar char="-"/>
              <a:defRPr/>
            </a:pPr>
            <a:endParaRPr lang="cs-CZ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ANO</a:t>
            </a:r>
            <a:r>
              <a:rPr lang="cs-CZ" b="1" dirty="0" smtClean="0">
                <a:latin typeface="Garamond" pitchFamily="18" charset="0"/>
              </a:rPr>
              <a:t> = obsah vzdělávacího programu vede ke zkoušce dle NSK</a:t>
            </a:r>
            <a:r>
              <a:rPr lang="cs-CZ" b="1" i="1" dirty="0" smtClean="0">
                <a:latin typeface="Garamond" pitchFamily="18" charset="0"/>
              </a:rPr>
              <a:t> (zákon č. 179/2006 Sb.) </a:t>
            </a:r>
            <a:endParaRPr lang="cs-CZ" b="1" dirty="0" smtClean="0">
              <a:latin typeface="Garamond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NE</a:t>
            </a:r>
            <a:r>
              <a:rPr lang="cs-CZ" b="1" dirty="0" smtClean="0">
                <a:latin typeface="Garamond" pitchFamily="18" charset="0"/>
              </a:rPr>
              <a:t>    =	1) Akreditovaný vzdělávací program bez zkoušky (vzdělávání dle vyhlášky, zkouška dle jiného právního předpisu – např. Strážník obecní policie)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b="1" dirty="0" smtClean="0">
                <a:latin typeface="Garamond" pitchFamily="18" charset="0"/>
              </a:rPr>
              <a:t>			2) Čistá rekvalifikace (akreditovaný vzdělávací program i zkouška dle vyhlášky - § 4)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512" y="1124744"/>
            <a:ext cx="8964488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Vyhláška  č. 176/2009 Sb.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857232"/>
            <a:ext cx="5429258" cy="1027112"/>
          </a:xfrm>
          <a:solidFill>
            <a:schemeClr val="accent2">
              <a:lumMod val="60000"/>
              <a:lumOff val="40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Zkouška dle NSK </a:t>
            </a:r>
            <a:b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zákona č. 179/2006 Sb.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96752"/>
            <a:ext cx="1440160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Obdélník 10"/>
          <p:cNvSpPr/>
          <p:nvPr/>
        </p:nvSpPr>
        <p:spPr>
          <a:xfrm>
            <a:off x="214313" y="2428875"/>
            <a:ext cx="39290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 kvalifikace 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příprava na zkoušku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851920" y="3429000"/>
            <a:ext cx="4962525" cy="1924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Získání kvalifikace dle NSK</a:t>
            </a:r>
          </a:p>
          <a:p>
            <a:pPr>
              <a:defRPr/>
            </a:pPr>
            <a:r>
              <a:rPr lang="cs-CZ" sz="2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 zkouška dle hodnotícího 	standardu profesní kvalifikace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8137" name="Picture 4" descr="Logo MŠM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642938"/>
            <a:ext cx="1295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77072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bdélník 23"/>
          <p:cNvSpPr/>
          <p:nvPr/>
        </p:nvSpPr>
        <p:spPr>
          <a:xfrm rot="10800000" flipV="1">
            <a:off x="2143108" y="5520812"/>
            <a:ext cx="4572000" cy="1200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9388" algn="ctr">
              <a:defRPr/>
            </a:pPr>
            <a:r>
              <a:rPr lang="cs-CZ" sz="2400" b="1" dirty="0">
                <a:latin typeface="Garamond" pitchFamily="18" charset="0"/>
              </a:rPr>
              <a:t>Rekvalifikační kurzy připravují na jednotlivé profesní kvalifikace</a:t>
            </a:r>
            <a:endParaRPr lang="cs-CZ" sz="2400" dirty="0"/>
          </a:p>
        </p:txBody>
      </p:sp>
      <p:sp>
        <p:nvSpPr>
          <p:cNvPr id="10" name="Šipka doprava 9"/>
          <p:cNvSpPr/>
          <p:nvPr/>
        </p:nvSpPr>
        <p:spPr>
          <a:xfrm rot="1737615">
            <a:off x="3567223" y="3784642"/>
            <a:ext cx="621709" cy="174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428874"/>
            <a:ext cx="8643938" cy="431249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Zvýšení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kvality rekvalifikací </a:t>
            </a:r>
            <a:r>
              <a:rPr lang="cs-CZ" sz="2400" b="1" dirty="0" smtClean="0">
                <a:latin typeface="Garamond" pitchFamily="18" charset="0"/>
              </a:rPr>
              <a:t>(závěrečné zkoušky jsou veřejné a dozorované ze strany autorizujících orgánů)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Srovnatelnost</a:t>
            </a:r>
            <a:r>
              <a:rPr lang="cs-CZ" sz="2400" b="1" dirty="0" smtClean="0">
                <a:latin typeface="Garamond" pitchFamily="18" charset="0"/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obsahů rekvalifikací </a:t>
            </a:r>
            <a:r>
              <a:rPr lang="cs-CZ" sz="2400" b="1" dirty="0" smtClean="0">
                <a:latin typeface="Garamond" pitchFamily="18" charset="0"/>
              </a:rPr>
              <a:t>v celé ČR ( + dle požadavků zaměstnavatelů - SR); s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jednocení znalostí a dovedností </a:t>
            </a:r>
            <a:r>
              <a:rPr lang="cs-CZ" sz="2400" b="1" dirty="0" smtClean="0">
                <a:latin typeface="Garamond" pitchFamily="18" charset="0"/>
              </a:rPr>
              <a:t>absolventů kurzů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standardizace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Jasně měřitelná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kvalita vzdělávacích institucí</a:t>
            </a:r>
            <a:r>
              <a:rPr lang="cs-CZ" sz="2400" b="1" dirty="0" smtClean="0">
                <a:latin typeface="Garamond" pitchFamily="18" charset="0"/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- úspěšnost jejich absolventů </a:t>
            </a:r>
            <a:r>
              <a:rPr lang="cs-CZ" sz="2400" b="1" dirty="0" smtClean="0">
                <a:latin typeface="Garamond" pitchFamily="18" charset="0"/>
              </a:rPr>
              <a:t>u závěrečných zkoušek) – toto kritérium lze zohlednit při výběrových řízeních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Cena rekvalifikací???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Nové PK x veřejné zakázky 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Obsah, rozsah PK x rekvalifikace?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 smtClean="0">
              <a:latin typeface="Garamond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43213" y="2133600"/>
            <a:ext cx="63007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1124744"/>
            <a:ext cx="8964488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Proč propojení?  Výhody či nevýhody?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0" y="1961456"/>
          <a:ext cx="937739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755576" y="836712"/>
            <a:ext cx="756084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 - profesní kvalifikace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/>
          <p:nvPr/>
        </p:nvGraphicFramePr>
        <p:xfrm>
          <a:off x="-252536" y="2132856"/>
          <a:ext cx="10215634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971600" y="980728"/>
            <a:ext cx="7560840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čistá rekvalifikace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36912"/>
            <a:ext cx="8229600" cy="388843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Demografie, snižující se počet nastupujících do středního vzdělávání: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  ✓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 3" pitchFamily="18" charset="2"/>
              </a:rPr>
              <a:t> v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ýrazné snížení počtu žáků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  ✓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 3" pitchFamily="18" charset="2"/>
              </a:rPr>
              <a:t> hrozba uzavírání některých oborů, slučování škol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Nedostatek kvalifikované pracovní síly – zejména v technických oborech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Stále nízké zapojení dospělých do dalšího vzdělávání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Veřejnost ČR není systematicky informována ani motivována k DV, k zapojení se do procesů uznávání</a:t>
            </a:r>
          </a:p>
          <a:p>
            <a:pPr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23528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Současnost</a:t>
            </a:r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 ČR</a:t>
            </a:r>
            <a:endParaRPr kumimoji="0" lang="pt-BR" sz="3600" b="1" i="0" u="none" strike="noStrike" kern="0" cap="none" spc="0" normalizeH="0" baseline="0" noProof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go MŠM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14313"/>
            <a:ext cx="1295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57188" y="2428875"/>
            <a:ext cx="83169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latin typeface="Garamond" pitchFamily="18" charset="0"/>
              </a:rPr>
              <a:t>Osloveno 2987 subjektů poskytujících vzdělávání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  <a:defRPr/>
            </a:pPr>
            <a:r>
              <a:rPr lang="cs-CZ" sz="2800" kern="0" dirty="0">
                <a:latin typeface="Garamond" pitchFamily="18" charset="0"/>
              </a:rPr>
              <a:t>1533 subjektů s platnou akreditací MŠMT (51,3 %)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  <a:defRPr/>
            </a:pPr>
            <a:r>
              <a:rPr lang="cs-CZ" sz="2800" kern="0" dirty="0">
                <a:latin typeface="Garamond" pitchFamily="18" charset="0"/>
              </a:rPr>
              <a:t>1397 škol (SŠ, VOŠ) bez platné akreditace MŠMT, zapsaných ve školském rejstříku (46,8 %)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  <a:defRPr/>
            </a:pPr>
            <a:r>
              <a:rPr lang="cs-CZ" sz="2800" kern="0" dirty="0">
                <a:latin typeface="Garamond" pitchFamily="18" charset="0"/>
              </a:rPr>
              <a:t>57 vysokých škol bez platné akreditace MŠMT (1,9 %)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cs-CZ" sz="24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latin typeface="Garamond" pitchFamily="18" charset="0"/>
              </a:rPr>
              <a:t>Návratnost 40,6 %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latin typeface="Garamond" pitchFamily="18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cs-CZ" sz="2400" kern="0" dirty="0">
              <a:latin typeface="Garamond" pitchFamily="18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endParaRPr lang="cs-CZ" sz="2400" kern="0" dirty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1052736"/>
            <a:ext cx="8964488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pl-PL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šetření DV</a:t>
            </a:r>
            <a:br>
              <a:rPr lang="pl-PL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(za rok 2011)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go MŠM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14313"/>
            <a:ext cx="1295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14563"/>
            <a:ext cx="9144000" cy="12144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 smtClean="0"/>
              <a:t>Způsob financování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Realizovaných rekvalifikačních programů</a:t>
            </a:r>
            <a:endParaRPr lang="cs-CZ" sz="2400" b="1" dirty="0" smtClean="0">
              <a:latin typeface="Garamond" pitchFamily="18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1000069" y="3214686"/>
          <a:ext cx="8143931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 bwMode="auto">
          <a:xfrm>
            <a:off x="179512" y="1124744"/>
            <a:ext cx="8964488" cy="7200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šetření DV 2011 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 MŠM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14313"/>
            <a:ext cx="1295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14563"/>
            <a:ext cx="9144000" cy="12144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b="1" smtClean="0"/>
              <a:t>Zaměření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smtClean="0"/>
              <a:t>realizovaných rekvalifikačních programů</a:t>
            </a:r>
            <a:endParaRPr lang="cs-CZ" sz="2400" b="1" smtClean="0">
              <a:latin typeface="Garamond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71500" y="3071813"/>
          <a:ext cx="80010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0858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Obor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 %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obchod, finance, řízení, a administrativu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(účetnictví a daně)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26,07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služby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(péče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vlasy a vzhled)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24,42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počítače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14,22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strojírenství, elektrotechnika, energetika a chemie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8,82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zemědělství, lesnictví a rybářství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5,66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 bwMode="auto">
          <a:xfrm>
            <a:off x="179512" y="1124744"/>
            <a:ext cx="8712968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šetření DV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ogo MŠM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14313"/>
            <a:ext cx="1295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2428875"/>
            <a:ext cx="8170863" cy="4214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>
                <a:latin typeface="Garamond" pitchFamily="18" charset="0"/>
              </a:rPr>
              <a:t>Absolutní provázanost s NSK</a:t>
            </a:r>
          </a:p>
          <a:p>
            <a:pPr marL="8001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q"/>
              <a:defRPr/>
            </a:pPr>
            <a:r>
              <a:rPr lang="cs-CZ" sz="2400" b="1" dirty="0" smtClean="0">
                <a:latin typeface="Garamond" pitchFamily="18" charset="0"/>
              </a:rPr>
              <a:t>Existuje profesní kvalifikace</a:t>
            </a:r>
          </a:p>
          <a:p>
            <a:pPr marL="800100" lvl="1" indent="-342900">
              <a:lnSpc>
                <a:spcPct val="80000"/>
              </a:lnSpc>
              <a:buClr>
                <a:schemeClr val="bg2"/>
              </a:buClr>
              <a:buSzPct val="75000"/>
              <a:defRPr/>
            </a:pPr>
            <a:r>
              <a:rPr lang="cs-CZ" sz="2400" b="1" dirty="0" smtClean="0">
                <a:latin typeface="Garamond" pitchFamily="18" charset="0"/>
              </a:rPr>
              <a:t>Existuje zájem ÚP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>
                <a:latin typeface="Garamond" pitchFamily="18" charset="0"/>
              </a:rPr>
              <a:t>Propojení s aktivitami SR – předvídání aktuálních potřeb trhu práce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>
                <a:latin typeface="Garamond" pitchFamily="18" charset="0"/>
              </a:rPr>
              <a:t>Modularizace vzdělávání dle kompetencí v kvalifikačním standardu PK</a:t>
            </a:r>
          </a:p>
          <a:p>
            <a:pPr marL="742950" lvl="2" indent="-342900" eaLnBrk="1" hangingPunct="1">
              <a:lnSpc>
                <a:spcPct val="80000"/>
              </a:lnSpc>
              <a:buSzPct val="75000"/>
              <a:buFont typeface="Wingdings" pitchFamily="2" charset="2"/>
              <a:buChar char="q"/>
              <a:defRPr/>
            </a:pPr>
            <a:r>
              <a:rPr lang="cs-CZ" b="1" dirty="0" smtClean="0">
                <a:latin typeface="Garamond" pitchFamily="18" charset="0"/>
              </a:rPr>
              <a:t>Umožnit realizovat rekvalifikace s ohledem na potřeby a znalosti jednotlivce (individuální akční plán)</a:t>
            </a:r>
          </a:p>
          <a:p>
            <a:pPr marL="742950" lvl="2" indent="-342900" eaLnBrk="1" hangingPunct="1">
              <a:lnSpc>
                <a:spcPct val="80000"/>
              </a:lnSpc>
              <a:buSzPct val="75000"/>
              <a:buFont typeface="Wingdings" pitchFamily="2" charset="2"/>
              <a:buChar char="q"/>
              <a:defRPr/>
            </a:pPr>
            <a:r>
              <a:rPr lang="cs-CZ" b="1" dirty="0" smtClean="0">
                <a:latin typeface="Garamond" pitchFamily="18" charset="0"/>
              </a:rPr>
              <a:t>Umožnit jen realizace zkoušek  </a:t>
            </a:r>
          </a:p>
          <a:p>
            <a:pPr marL="742950" lvl="2" indent="-342900" eaLnBrk="1" hangingPunct="1">
              <a:lnSpc>
                <a:spcPct val="80000"/>
              </a:lnSpc>
              <a:buSzPct val="75000"/>
              <a:buFont typeface="Wingdings" pitchFamily="2" charset="2"/>
              <a:buChar char="q"/>
              <a:defRPr/>
            </a:pPr>
            <a:r>
              <a:rPr lang="cs-CZ" b="1" dirty="0" smtClean="0">
                <a:latin typeface="Garamond" pitchFamily="18" charset="0"/>
              </a:rPr>
              <a:t>Nutná diagnostika, kvalitní poradenství</a:t>
            </a:r>
          </a:p>
          <a:p>
            <a:pPr marL="800100" lvl="1" indent="-342900">
              <a:lnSpc>
                <a:spcPct val="80000"/>
              </a:lnSpc>
              <a:buClr>
                <a:schemeClr val="bg2"/>
              </a:buClr>
              <a:buSzPct val="75000"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20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1196752"/>
            <a:ext cx="8964488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Budoucnost rekvalifikací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1"/>
            <a:ext cx="8229600" cy="3129211"/>
          </a:xfrm>
        </p:spPr>
        <p:txBody>
          <a:bodyPr/>
          <a:lstStyle/>
          <a:p>
            <a:r>
              <a:rPr lang="cs-CZ" sz="2800" dirty="0" smtClean="0"/>
              <a:t>Příprava Strategie vzdělávání 2020</a:t>
            </a:r>
          </a:p>
          <a:p>
            <a:r>
              <a:rPr lang="cs-CZ" sz="2800" dirty="0" smtClean="0"/>
              <a:t>Příprava nového programovací období 2014-2020 </a:t>
            </a:r>
          </a:p>
          <a:p>
            <a:r>
              <a:rPr lang="cs-CZ" sz="2800" dirty="0" smtClean="0"/>
              <a:t>Usnesení vlády o uplatnění zákona č. 179/2006 Sb.</a:t>
            </a:r>
          </a:p>
          <a:p>
            <a:r>
              <a:rPr lang="cs-CZ" sz="2800" dirty="0" smtClean="0"/>
              <a:t>Užší provazování PK s RVP (propojování PV a DV)  </a:t>
            </a:r>
          </a:p>
          <a:p>
            <a:r>
              <a:rPr lang="cs-CZ" sz="2800" dirty="0" smtClean="0"/>
              <a:t>Novelizace zákona č. 179/2006 Sb. ???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412776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Další kroky MŠMT v oblasti DV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endParaRPr lang="cs-CZ" dirty="0" smtClean="0">
              <a:hlinkClick r:id="rId3"/>
            </a:endParaRPr>
          </a:p>
          <a:p>
            <a:pPr algn="ctr">
              <a:buNone/>
            </a:pPr>
            <a:r>
              <a:rPr lang="cs-CZ" dirty="0" err="1" smtClean="0">
                <a:hlinkClick r:id="rId3"/>
              </a:rPr>
              <a:t>Vera.Kolmerova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msmt.cz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0848"/>
            <a:ext cx="91440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251520" y="1340768"/>
            <a:ext cx="8712968" cy="11521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Podíl dospělé populace na dalším vzdělávání </a:t>
            </a:r>
          </a:p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ČR a EU v letech 2002–2011</a:t>
            </a: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(LFS)</a:t>
            </a:r>
            <a:endParaRPr lang="pt-BR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0" y="2204864"/>
          <a:ext cx="9144000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pt-BR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Participace na dalším vzdělávání </a:t>
            </a:r>
            <a:r>
              <a:rPr lang="cs-CZ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t-BR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roce 2011</a:t>
            </a:r>
            <a:r>
              <a:rPr lang="cs-CZ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(LFS)</a:t>
            </a:r>
            <a:endParaRPr lang="pt-BR" sz="3600" b="1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0" y="2276872"/>
          <a:ext cx="9172575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032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	Stimulovat poptávku po DV, rozšířit nabídku DV a zajistit 	jeho dostupnost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	Propojit PV a DV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 	Rozvinout systém uznávání různých vzdělávacích cest  k 	získání  kvalifikace              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	Sladit nabídku vzdělávání s potřebami trhu práce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	Zvýšit kvalitu dalšího vzdělávání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	Rozvíjet oblast poradenství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        Posílit koordinační řízení a metodickou podporu DV na  	národní a regionální úrovni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endParaRPr lang="cs-CZ" sz="2000" b="1" dirty="0" smtClean="0"/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827584" y="1268760"/>
            <a:ext cx="7416824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 CŽU – strategické směry v oblasti DV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963488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800" dirty="0" smtClean="0"/>
              <a:t>Vytvořit otevřený prostor pro celoživotní učení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683568" y="3645024"/>
            <a:ext cx="648072" cy="2880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63688" y="3284984"/>
            <a:ext cx="67894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sz="2400" dirty="0" smtClean="0"/>
              <a:t>uznávání výsledků neformálního vzdělávání i </a:t>
            </a:r>
            <a:r>
              <a:rPr lang="cs-CZ" sz="2400" dirty="0" err="1" smtClean="0"/>
              <a:t>informálního</a:t>
            </a:r>
            <a:r>
              <a:rPr lang="cs-CZ" sz="2400" dirty="0" smtClean="0"/>
              <a:t> učení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515719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 </a:t>
            </a:r>
            <a:r>
              <a:rPr lang="cs-CZ" sz="2400" b="1" dirty="0" smtClean="0">
                <a:latin typeface="+mn-lt"/>
              </a:rPr>
              <a:t>Právní: </a:t>
            </a:r>
            <a:r>
              <a:rPr lang="cs-CZ" sz="2400" dirty="0" smtClean="0">
                <a:latin typeface="+mn-lt"/>
              </a:rPr>
              <a:t>Zákon 179/2006 Sb., o uznávání výsledků DV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latin typeface="+mn-lt"/>
              </a:rPr>
              <a:t>  </a:t>
            </a:r>
            <a:r>
              <a:rPr lang="cs-CZ" sz="2400" b="1" dirty="0" smtClean="0">
                <a:latin typeface="+mn-lt"/>
              </a:rPr>
              <a:t>Systémová: </a:t>
            </a:r>
            <a:r>
              <a:rPr lang="cs-CZ" sz="2400" dirty="0" smtClean="0">
                <a:latin typeface="+mn-lt"/>
              </a:rPr>
              <a:t>NSK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latin typeface="+mn-lt"/>
              </a:rPr>
              <a:t>  </a:t>
            </a:r>
            <a:r>
              <a:rPr lang="cs-CZ" sz="2400" b="1" dirty="0" smtClean="0">
                <a:latin typeface="+mn-lt"/>
              </a:rPr>
              <a:t>Procesní: </a:t>
            </a:r>
            <a:r>
              <a:rPr lang="cs-CZ" sz="2400" dirty="0" smtClean="0">
                <a:latin typeface="+mn-lt"/>
              </a:rPr>
              <a:t>vytvoření uceleného systému (návaznost PV)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67544" y="443711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latin typeface="+mn-lt"/>
              </a:rPr>
              <a:t>  </a:t>
            </a:r>
            <a:r>
              <a:rPr lang="cs-CZ" sz="2400" dirty="0" smtClean="0">
                <a:latin typeface="+mn-lt"/>
              </a:rPr>
              <a:t>3 roviny, ve kterých je tento cíl rozvíjen</a:t>
            </a:r>
            <a:endParaRPr lang="cs-CZ" sz="2400" dirty="0">
              <a:latin typeface="+mn-lt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179512" y="1196752"/>
            <a:ext cx="7164288" cy="8640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Uznávání a prostupnost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Aktuální data NSK 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12/2012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1" y="2785110"/>
          <a:ext cx="8568951" cy="359621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52200"/>
                <a:gridCol w="590441"/>
                <a:gridCol w="499603"/>
                <a:gridCol w="560161"/>
                <a:gridCol w="635860"/>
                <a:gridCol w="681277"/>
                <a:gridCol w="423906"/>
                <a:gridCol w="817531"/>
                <a:gridCol w="590441"/>
                <a:gridCol w="817531"/>
              </a:tblGrid>
              <a:tr h="5319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Data platná 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 prosinec 2012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19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MMR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err="1"/>
                        <a:t>MZe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MPO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MV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MŠMT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MD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MPSV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MŽP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3629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u="none" strike="noStrike" dirty="0"/>
                        <a:t>Počet profesních kvalifikací v gesci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38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100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196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366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9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Počet autorizovaných osob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152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143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200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43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655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9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autorizací PK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806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410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984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356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50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2622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9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realizovaných zkoušek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2047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912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1956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61793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397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67107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417243"/>
          </a:xfrm>
        </p:spPr>
        <p:txBody>
          <a:bodyPr/>
          <a:lstStyle/>
          <a:p>
            <a:r>
              <a:rPr lang="cs-CZ" sz="2800" dirty="0" smtClean="0"/>
              <a:t>cca 1,3% ekonomicky aktivní populace ČR již absolvovalo zkoušku PK</a:t>
            </a:r>
          </a:p>
          <a:p>
            <a:r>
              <a:rPr lang="cs-CZ" sz="2800" dirty="0" smtClean="0"/>
              <a:t>nyní diskuse nad plánem tvorby NSK na rok 2013</a:t>
            </a:r>
          </a:p>
          <a:p>
            <a:r>
              <a:rPr lang="cs-CZ" sz="2800" dirty="0" smtClean="0"/>
              <a:t>příprava oborových skupin – propojení NSK s PV (RVP)</a:t>
            </a:r>
          </a:p>
          <a:p>
            <a:r>
              <a:rPr lang="cs-CZ" sz="2800" dirty="0" smtClean="0"/>
              <a:t>spuštění ISKA pro </a:t>
            </a:r>
            <a:r>
              <a:rPr lang="cs-CZ" sz="2800" dirty="0" err="1" smtClean="0"/>
              <a:t>AOr</a:t>
            </a:r>
            <a:r>
              <a:rPr lang="cs-CZ" sz="2800" dirty="0" smtClean="0"/>
              <a:t> i </a:t>
            </a:r>
            <a:r>
              <a:rPr lang="cs-CZ" sz="2800" dirty="0" err="1" smtClean="0"/>
              <a:t>AOs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Aktuální situace NSK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profesních kvalifikací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1/2009 - 12/2012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251520" y="2420888"/>
          <a:ext cx="86409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7046</TotalTime>
  <Words>672</Words>
  <Application>Microsoft Office PowerPoint</Application>
  <PresentationFormat>Předvádění na obrazovce (4:3)</PresentationFormat>
  <Paragraphs>226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Aktuální situace v oblasti DV Procesy uznávání a rekvalifikace </vt:lpstr>
      <vt:lpstr>Snímek 2</vt:lpstr>
      <vt:lpstr>Snímek 3</vt:lpstr>
      <vt:lpstr>Participace na dalším vzdělávání  v roce 2011 (LFS)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Zkouška dle NSK  a zákona č. 179/2006 Sb.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Děkuji za pozornost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CŽU a DV</dc:title>
  <dc:creator>Martin Sycha</dc:creator>
  <cp:lastModifiedBy>kolmerovav</cp:lastModifiedBy>
  <cp:revision>431</cp:revision>
  <dcterms:created xsi:type="dcterms:W3CDTF">2007-12-16T23:10:24Z</dcterms:created>
  <dcterms:modified xsi:type="dcterms:W3CDTF">2013-02-21T11:47:21Z</dcterms:modified>
</cp:coreProperties>
</file>