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8" r:id="rId2"/>
    <p:sldId id="300" r:id="rId3"/>
    <p:sldId id="301" r:id="rId4"/>
    <p:sldId id="302" r:id="rId5"/>
    <p:sldId id="303" r:id="rId6"/>
    <p:sldId id="308" r:id="rId7"/>
    <p:sldId id="309" r:id="rId8"/>
    <p:sldId id="310" r:id="rId9"/>
    <p:sldId id="311" r:id="rId10"/>
    <p:sldId id="305" r:id="rId11"/>
    <p:sldId id="312" r:id="rId12"/>
  </p:sldIdLst>
  <p:sldSz cx="9906000" cy="6858000" type="A4"/>
  <p:notesSz cx="6669088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7" d="100"/>
          <a:sy n="87" d="100"/>
        </p:scale>
        <p:origin x="1290" y="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A95AFC-A7AA-404C-AB2C-E99B4E90A078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C1A64DC-E046-4472-8513-F99A3E9260D5}">
      <dgm:prSet phldrT="[Text]" custT="1"/>
      <dgm:spPr>
        <a:solidFill>
          <a:schemeClr val="bg1"/>
        </a:solidFill>
        <a:ln>
          <a:solidFill>
            <a:srgbClr val="000099"/>
          </a:solidFill>
        </a:ln>
      </dgm:spPr>
      <dgm:t>
        <a:bodyPr/>
        <a:lstStyle/>
        <a:p>
          <a:r>
            <a:rPr lang="cs-CZ" sz="2400" b="1" dirty="0" smtClean="0">
              <a:solidFill>
                <a:srgbClr val="22BCB9"/>
              </a:solidFill>
              <a:latin typeface="Calibri" pitchFamily="34" charset="0"/>
              <a:cs typeface="Calibri" pitchFamily="34" charset="0"/>
            </a:rPr>
            <a:t>KA 1</a:t>
          </a:r>
          <a:endParaRPr lang="cs-CZ" sz="2400" b="1" dirty="0">
            <a:solidFill>
              <a:srgbClr val="22BCB9"/>
            </a:solidFill>
            <a:latin typeface="Calibri" pitchFamily="34" charset="0"/>
            <a:cs typeface="Calibri" pitchFamily="34" charset="0"/>
          </a:endParaRPr>
        </a:p>
      </dgm:t>
    </dgm:pt>
    <dgm:pt modelId="{20438B16-6BED-4C50-B375-B308D28F4843}" type="parTrans" cxnId="{85A017CF-310B-4143-9256-69CDD3C616BE}">
      <dgm:prSet/>
      <dgm:spPr/>
      <dgm:t>
        <a:bodyPr/>
        <a:lstStyle/>
        <a:p>
          <a:endParaRPr lang="cs-CZ"/>
        </a:p>
      </dgm:t>
    </dgm:pt>
    <dgm:pt modelId="{0D2258F6-54EF-457B-A855-AF4BB0582DF8}" type="sibTrans" cxnId="{85A017CF-310B-4143-9256-69CDD3C616BE}">
      <dgm:prSet/>
      <dgm:spPr/>
      <dgm:t>
        <a:bodyPr/>
        <a:lstStyle/>
        <a:p>
          <a:endParaRPr lang="cs-CZ"/>
        </a:p>
      </dgm:t>
    </dgm:pt>
    <dgm:pt modelId="{312D537F-7298-428D-AFEA-AB602A35D6F9}">
      <dgm:prSet phldrT="[Text]" custT="1"/>
      <dgm:spPr>
        <a:solidFill>
          <a:srgbClr val="22BCB9">
            <a:alpha val="89804"/>
          </a:srgbClr>
        </a:solidFill>
        <a:ln>
          <a:solidFill>
            <a:srgbClr val="000099"/>
          </a:solidFill>
        </a:ln>
      </dgm:spPr>
      <dgm:t>
        <a:bodyPr/>
        <a:lstStyle/>
        <a:p>
          <a:r>
            <a:rPr lang="cs-CZ" sz="27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rPr>
            <a:t>Příprava modulových programů DV  (podle standardů NSK)</a:t>
          </a:r>
          <a:endParaRPr lang="cs-CZ" sz="2700" dirty="0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gm:t>
    </dgm:pt>
    <dgm:pt modelId="{2147BD76-9D8A-46E8-B450-DFB16E833731}" type="parTrans" cxnId="{31142E32-E118-43DB-9903-206A9BA1CF8B}">
      <dgm:prSet/>
      <dgm:spPr/>
      <dgm:t>
        <a:bodyPr/>
        <a:lstStyle/>
        <a:p>
          <a:endParaRPr lang="cs-CZ"/>
        </a:p>
      </dgm:t>
    </dgm:pt>
    <dgm:pt modelId="{7D79F188-F35D-4093-BC59-371A92A3DB07}" type="sibTrans" cxnId="{31142E32-E118-43DB-9903-206A9BA1CF8B}">
      <dgm:prSet/>
      <dgm:spPr/>
      <dgm:t>
        <a:bodyPr/>
        <a:lstStyle/>
        <a:p>
          <a:endParaRPr lang="cs-CZ"/>
        </a:p>
      </dgm:t>
    </dgm:pt>
    <dgm:pt modelId="{901FB024-524E-4A5C-9C4A-E2840B645636}">
      <dgm:prSet phldrT="[Text]" custT="1"/>
      <dgm:spPr>
        <a:solidFill>
          <a:srgbClr val="22BCB9"/>
        </a:solidFill>
        <a:ln>
          <a:solidFill>
            <a:srgbClr val="000099"/>
          </a:solidFill>
        </a:ln>
      </dgm:spPr>
      <dgm:t>
        <a:bodyPr/>
        <a:lstStyle/>
        <a:p>
          <a:r>
            <a:rPr lang="cs-CZ" sz="24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rPr>
            <a:t>KA 2</a:t>
          </a:r>
          <a:endParaRPr lang="cs-CZ" sz="2400" b="1" dirty="0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gm:t>
    </dgm:pt>
    <dgm:pt modelId="{EF28CFC0-5075-456F-83EF-CDF793372D59}" type="parTrans" cxnId="{9678AC7E-13FF-462D-B1BF-39A5B6C15A55}">
      <dgm:prSet/>
      <dgm:spPr/>
      <dgm:t>
        <a:bodyPr/>
        <a:lstStyle/>
        <a:p>
          <a:endParaRPr lang="cs-CZ"/>
        </a:p>
      </dgm:t>
    </dgm:pt>
    <dgm:pt modelId="{EE7259D4-095D-4733-A4C7-E90D674E0B9F}" type="sibTrans" cxnId="{9678AC7E-13FF-462D-B1BF-39A5B6C15A55}">
      <dgm:prSet/>
      <dgm:spPr/>
      <dgm:t>
        <a:bodyPr/>
        <a:lstStyle/>
        <a:p>
          <a:endParaRPr lang="cs-CZ"/>
        </a:p>
      </dgm:t>
    </dgm:pt>
    <dgm:pt modelId="{7B1B3377-88C8-4BC6-B046-30D16C4F0054}">
      <dgm:prSet phldrT="[Text]" custT="1"/>
      <dgm:spPr>
        <a:solidFill>
          <a:srgbClr val="22BCB9"/>
        </a:solidFill>
        <a:ln>
          <a:solidFill>
            <a:srgbClr val="000099"/>
          </a:solidFill>
        </a:ln>
      </dgm:spPr>
      <dgm:t>
        <a:bodyPr/>
        <a:lstStyle/>
        <a:p>
          <a:r>
            <a:rPr lang="cs-CZ" sz="24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rPr>
            <a:t>KA 4</a:t>
          </a:r>
          <a:endParaRPr lang="cs-CZ" sz="2400" b="1" dirty="0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gm:t>
    </dgm:pt>
    <dgm:pt modelId="{3C131CFE-22A6-4FB7-B857-FBB201C771EB}" type="parTrans" cxnId="{F2CD0EA2-93F8-4D52-845A-7D66B5E60A70}">
      <dgm:prSet/>
      <dgm:spPr/>
      <dgm:t>
        <a:bodyPr/>
        <a:lstStyle/>
        <a:p>
          <a:endParaRPr lang="cs-CZ"/>
        </a:p>
      </dgm:t>
    </dgm:pt>
    <dgm:pt modelId="{77AA0EEF-8F0D-4311-99F8-77CC8D2CD11A}" type="sibTrans" cxnId="{F2CD0EA2-93F8-4D52-845A-7D66B5E60A70}">
      <dgm:prSet/>
      <dgm:spPr/>
      <dgm:t>
        <a:bodyPr/>
        <a:lstStyle/>
        <a:p>
          <a:endParaRPr lang="cs-CZ"/>
        </a:p>
      </dgm:t>
    </dgm:pt>
    <dgm:pt modelId="{FFC227B0-551E-4E14-83D1-48FDD81FF455}">
      <dgm:prSet phldrT="[Text]" custT="1"/>
      <dgm:spPr>
        <a:solidFill>
          <a:schemeClr val="bg1">
            <a:alpha val="90000"/>
          </a:schemeClr>
        </a:solidFill>
        <a:ln>
          <a:solidFill>
            <a:srgbClr val="000099"/>
          </a:solidFill>
        </a:ln>
      </dgm:spPr>
      <dgm:t>
        <a:bodyPr/>
        <a:lstStyle/>
        <a:p>
          <a:r>
            <a:rPr lang="cs-CZ" sz="2700" dirty="0" smtClean="0">
              <a:solidFill>
                <a:srgbClr val="22BCB9"/>
              </a:solidFill>
              <a:latin typeface="Calibri" pitchFamily="34" charset="0"/>
              <a:cs typeface="Calibri" pitchFamily="34" charset="0"/>
            </a:rPr>
            <a:t>Inovace systému akreditací rekvalifikačních programů</a:t>
          </a:r>
          <a:endParaRPr lang="cs-CZ" sz="2700" dirty="0">
            <a:solidFill>
              <a:srgbClr val="22BCB9"/>
            </a:solidFill>
            <a:latin typeface="Calibri" pitchFamily="34" charset="0"/>
            <a:cs typeface="Calibri" pitchFamily="34" charset="0"/>
          </a:endParaRPr>
        </a:p>
      </dgm:t>
    </dgm:pt>
    <dgm:pt modelId="{A0472863-D1FD-4770-9BF4-AE5B6976E9E0}" type="parTrans" cxnId="{9CAE05B6-3C56-4F5A-8E08-3788A2220CCB}">
      <dgm:prSet/>
      <dgm:spPr/>
      <dgm:t>
        <a:bodyPr/>
        <a:lstStyle/>
        <a:p>
          <a:endParaRPr lang="cs-CZ"/>
        </a:p>
      </dgm:t>
    </dgm:pt>
    <dgm:pt modelId="{EBF0F707-222B-4494-841C-EAEF87767852}" type="sibTrans" cxnId="{9CAE05B6-3C56-4F5A-8E08-3788A2220CCB}">
      <dgm:prSet/>
      <dgm:spPr/>
      <dgm:t>
        <a:bodyPr/>
        <a:lstStyle/>
        <a:p>
          <a:endParaRPr lang="cs-CZ"/>
        </a:p>
      </dgm:t>
    </dgm:pt>
    <dgm:pt modelId="{76BD8669-7565-40B2-BD7A-DF5E97303409}">
      <dgm:prSet phldrT="[Text]" custT="1"/>
      <dgm:spPr>
        <a:solidFill>
          <a:schemeClr val="bg1"/>
        </a:solidFill>
        <a:ln>
          <a:solidFill>
            <a:srgbClr val="000099"/>
          </a:solidFill>
        </a:ln>
      </dgm:spPr>
      <dgm:t>
        <a:bodyPr/>
        <a:lstStyle/>
        <a:p>
          <a:r>
            <a:rPr lang="cs-CZ" sz="2400" b="1" dirty="0" smtClean="0">
              <a:solidFill>
                <a:srgbClr val="22BCB9"/>
              </a:solidFill>
              <a:latin typeface="Calibri" pitchFamily="34" charset="0"/>
              <a:cs typeface="Calibri" pitchFamily="34" charset="0"/>
            </a:rPr>
            <a:t>KA 5</a:t>
          </a:r>
          <a:endParaRPr lang="cs-CZ" sz="2400" b="1" dirty="0">
            <a:solidFill>
              <a:srgbClr val="22BCB9"/>
            </a:solidFill>
            <a:latin typeface="Calibri" pitchFamily="34" charset="0"/>
            <a:cs typeface="Calibri" pitchFamily="34" charset="0"/>
          </a:endParaRPr>
        </a:p>
      </dgm:t>
    </dgm:pt>
    <dgm:pt modelId="{0341A8AC-1E18-46BA-8BD2-8A4A4B6E8D8D}" type="parTrans" cxnId="{DAD281AA-6A66-427A-9A53-7943B3E7636A}">
      <dgm:prSet/>
      <dgm:spPr/>
      <dgm:t>
        <a:bodyPr/>
        <a:lstStyle/>
        <a:p>
          <a:endParaRPr lang="cs-CZ"/>
        </a:p>
      </dgm:t>
    </dgm:pt>
    <dgm:pt modelId="{6230EB27-773E-4A96-B512-06EE76582E18}" type="sibTrans" cxnId="{DAD281AA-6A66-427A-9A53-7943B3E7636A}">
      <dgm:prSet/>
      <dgm:spPr/>
      <dgm:t>
        <a:bodyPr/>
        <a:lstStyle/>
        <a:p>
          <a:endParaRPr lang="cs-CZ"/>
        </a:p>
      </dgm:t>
    </dgm:pt>
    <dgm:pt modelId="{94D9DAAB-2B97-44F9-BEBF-7AB1D7F9118F}">
      <dgm:prSet phldrT="[Text]" custT="1"/>
      <dgm:spPr>
        <a:solidFill>
          <a:schemeClr val="bg1"/>
        </a:solidFill>
        <a:ln>
          <a:solidFill>
            <a:srgbClr val="000099"/>
          </a:solidFill>
        </a:ln>
      </dgm:spPr>
      <dgm:t>
        <a:bodyPr/>
        <a:lstStyle/>
        <a:p>
          <a:r>
            <a:rPr lang="cs-CZ" sz="2400" b="1" dirty="0" smtClean="0">
              <a:solidFill>
                <a:srgbClr val="22BCB9"/>
              </a:solidFill>
              <a:latin typeface="Calibri" pitchFamily="34" charset="0"/>
              <a:cs typeface="Calibri" pitchFamily="34" charset="0"/>
            </a:rPr>
            <a:t>KA 3</a:t>
          </a:r>
          <a:endParaRPr lang="cs-CZ" sz="2400" b="1" dirty="0">
            <a:solidFill>
              <a:srgbClr val="22BCB9"/>
            </a:solidFill>
            <a:latin typeface="Calibri" pitchFamily="34" charset="0"/>
            <a:cs typeface="Calibri" pitchFamily="34" charset="0"/>
          </a:endParaRPr>
        </a:p>
      </dgm:t>
    </dgm:pt>
    <dgm:pt modelId="{3D975649-CB5B-4FD7-9FBB-62A1DBE88C4C}" type="parTrans" cxnId="{BDA73E96-162B-4DE2-9F63-CF8ECF5A3AB2}">
      <dgm:prSet/>
      <dgm:spPr/>
      <dgm:t>
        <a:bodyPr/>
        <a:lstStyle/>
        <a:p>
          <a:endParaRPr lang="cs-CZ"/>
        </a:p>
      </dgm:t>
    </dgm:pt>
    <dgm:pt modelId="{A6CD6A6A-C9DD-4157-9849-B938A49CD47C}" type="sibTrans" cxnId="{BDA73E96-162B-4DE2-9F63-CF8ECF5A3AB2}">
      <dgm:prSet/>
      <dgm:spPr/>
      <dgm:t>
        <a:bodyPr/>
        <a:lstStyle/>
        <a:p>
          <a:endParaRPr lang="cs-CZ"/>
        </a:p>
      </dgm:t>
    </dgm:pt>
    <dgm:pt modelId="{7D5E4CBA-547E-4B56-80E5-BC7D32772923}">
      <dgm:prSet custT="1"/>
      <dgm:spPr>
        <a:solidFill>
          <a:schemeClr val="bg1">
            <a:alpha val="90000"/>
          </a:schemeClr>
        </a:solidFill>
        <a:ln>
          <a:solidFill>
            <a:srgbClr val="000099"/>
          </a:solidFill>
        </a:ln>
      </dgm:spPr>
      <dgm:t>
        <a:bodyPr/>
        <a:lstStyle/>
        <a:p>
          <a:r>
            <a:rPr lang="cs-CZ" sz="2700" dirty="0" smtClean="0">
              <a:solidFill>
                <a:srgbClr val="22BCB9"/>
              </a:solidFill>
              <a:latin typeface="Calibri" pitchFamily="34" charset="0"/>
              <a:cs typeface="Calibri" pitchFamily="34" charset="0"/>
            </a:rPr>
            <a:t>Realizace programů DV a pilotní ověřování standardů NSK</a:t>
          </a:r>
          <a:endParaRPr lang="cs-CZ" sz="2700" dirty="0">
            <a:solidFill>
              <a:srgbClr val="22BCB9"/>
            </a:solidFill>
            <a:latin typeface="Calibri" pitchFamily="34" charset="0"/>
            <a:cs typeface="Calibri" pitchFamily="34" charset="0"/>
          </a:endParaRPr>
        </a:p>
      </dgm:t>
    </dgm:pt>
    <dgm:pt modelId="{C28CC4FB-C133-44ED-B728-3DC45F610D6A}" type="parTrans" cxnId="{6AA8DC2E-D325-4E11-A761-E82EF7D60500}">
      <dgm:prSet/>
      <dgm:spPr/>
      <dgm:t>
        <a:bodyPr/>
        <a:lstStyle/>
        <a:p>
          <a:endParaRPr lang="cs-CZ"/>
        </a:p>
      </dgm:t>
    </dgm:pt>
    <dgm:pt modelId="{09A9D7C4-B234-4BAC-A566-165F3B6A333A}" type="sibTrans" cxnId="{6AA8DC2E-D325-4E11-A761-E82EF7D60500}">
      <dgm:prSet/>
      <dgm:spPr/>
      <dgm:t>
        <a:bodyPr/>
        <a:lstStyle/>
        <a:p>
          <a:endParaRPr lang="cs-CZ"/>
        </a:p>
      </dgm:t>
    </dgm:pt>
    <dgm:pt modelId="{6F5C112A-E69A-4B9D-B92D-2487DAAF5B5D}">
      <dgm:prSet custT="1"/>
      <dgm:spPr>
        <a:solidFill>
          <a:srgbClr val="22BCB9">
            <a:alpha val="90000"/>
          </a:srgbClr>
        </a:solidFill>
        <a:ln>
          <a:solidFill>
            <a:srgbClr val="000099"/>
          </a:solidFill>
        </a:ln>
      </dgm:spPr>
      <dgm:t>
        <a:bodyPr/>
        <a:lstStyle/>
        <a:p>
          <a:r>
            <a:rPr lang="cs-CZ" sz="27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rPr>
            <a:t>Profesní kompetence pracovníků vzdělávacích institucí </a:t>
          </a:r>
          <a:endParaRPr lang="cs-CZ" sz="2700" dirty="0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gm:t>
    </dgm:pt>
    <dgm:pt modelId="{A816A730-1C4C-4945-B1F1-FC89AFC5E5A9}" type="parTrans" cxnId="{5D3B0009-8C3B-4686-980D-690285EE55EB}">
      <dgm:prSet/>
      <dgm:spPr/>
      <dgm:t>
        <a:bodyPr/>
        <a:lstStyle/>
        <a:p>
          <a:endParaRPr lang="cs-CZ"/>
        </a:p>
      </dgm:t>
    </dgm:pt>
    <dgm:pt modelId="{5EE801CD-C62F-41F7-875C-989CD408D189}" type="sibTrans" cxnId="{5D3B0009-8C3B-4686-980D-690285EE55EB}">
      <dgm:prSet/>
      <dgm:spPr/>
      <dgm:t>
        <a:bodyPr/>
        <a:lstStyle/>
        <a:p>
          <a:endParaRPr lang="cs-CZ"/>
        </a:p>
      </dgm:t>
    </dgm:pt>
    <dgm:pt modelId="{2A4833D5-A8BD-4AFF-8C65-7E95018E6592}">
      <dgm:prSet custT="1"/>
      <dgm:spPr>
        <a:solidFill>
          <a:srgbClr val="22BCB9">
            <a:alpha val="90000"/>
          </a:srgbClr>
        </a:solidFill>
        <a:ln>
          <a:solidFill>
            <a:srgbClr val="000099"/>
          </a:solidFill>
        </a:ln>
      </dgm:spPr>
      <dgm:t>
        <a:bodyPr/>
        <a:lstStyle/>
        <a:p>
          <a:r>
            <a:rPr lang="cs-CZ" sz="27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rPr>
            <a:t>Propagační kampaň na podporu procesů uznávání</a:t>
          </a:r>
          <a:endParaRPr lang="cs-CZ" sz="2700" dirty="0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gm:t>
    </dgm:pt>
    <dgm:pt modelId="{FB3B25B3-73C7-45A9-932C-216F8BFF6E70}" type="parTrans" cxnId="{84DCB1B0-3C88-4C6C-8ED6-316DDDCF9F21}">
      <dgm:prSet/>
      <dgm:spPr/>
      <dgm:t>
        <a:bodyPr/>
        <a:lstStyle/>
        <a:p>
          <a:endParaRPr lang="cs-CZ"/>
        </a:p>
      </dgm:t>
    </dgm:pt>
    <dgm:pt modelId="{CE2B80B4-2BA9-4C56-9DCA-203C997A59FB}" type="sibTrans" cxnId="{84DCB1B0-3C88-4C6C-8ED6-316DDDCF9F21}">
      <dgm:prSet/>
      <dgm:spPr/>
      <dgm:t>
        <a:bodyPr/>
        <a:lstStyle/>
        <a:p>
          <a:endParaRPr lang="cs-CZ"/>
        </a:p>
      </dgm:t>
    </dgm:pt>
    <dgm:pt modelId="{4BE08CDD-2DC6-4ACF-8024-51488AD0888E}" type="pres">
      <dgm:prSet presAssocID="{D1A95AFC-A7AA-404C-AB2C-E99B4E90A07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8BF964D-2FA1-4EF9-806C-30F4C733AA97}" type="pres">
      <dgm:prSet presAssocID="{BC1A64DC-E046-4472-8513-F99A3E9260D5}" presName="composite" presStyleCnt="0"/>
      <dgm:spPr/>
    </dgm:pt>
    <dgm:pt modelId="{37E8928A-4202-40F3-AED7-664DE6BE2F64}" type="pres">
      <dgm:prSet presAssocID="{BC1A64DC-E046-4472-8513-F99A3E9260D5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BC5EC2D-FA27-4768-83DB-BE947216DE7E}" type="pres">
      <dgm:prSet presAssocID="{BC1A64DC-E046-4472-8513-F99A3E9260D5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EC08A78-D584-4E72-8EB2-CD9DB43D11E1}" type="pres">
      <dgm:prSet presAssocID="{0D2258F6-54EF-457B-A855-AF4BB0582DF8}" presName="sp" presStyleCnt="0"/>
      <dgm:spPr/>
    </dgm:pt>
    <dgm:pt modelId="{B4FF77EC-B54A-490A-89F0-EE5A916B1C69}" type="pres">
      <dgm:prSet presAssocID="{901FB024-524E-4A5C-9C4A-E2840B645636}" presName="composite" presStyleCnt="0"/>
      <dgm:spPr/>
    </dgm:pt>
    <dgm:pt modelId="{2F3B9E40-674B-461C-AD73-6CA50141370A}" type="pres">
      <dgm:prSet presAssocID="{901FB024-524E-4A5C-9C4A-E2840B645636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C9196F6-A50C-4112-97CE-7E6EBE0C6461}" type="pres">
      <dgm:prSet presAssocID="{901FB024-524E-4A5C-9C4A-E2840B645636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3CC6F67-CC67-4879-9512-965E161CD55B}" type="pres">
      <dgm:prSet presAssocID="{EE7259D4-095D-4733-A4C7-E90D674E0B9F}" presName="sp" presStyleCnt="0"/>
      <dgm:spPr/>
    </dgm:pt>
    <dgm:pt modelId="{5CD4AF04-589B-4AD6-86A8-CF449BFEA12E}" type="pres">
      <dgm:prSet presAssocID="{94D9DAAB-2B97-44F9-BEBF-7AB1D7F9118F}" presName="composite" presStyleCnt="0"/>
      <dgm:spPr/>
    </dgm:pt>
    <dgm:pt modelId="{910181E9-AAF0-4065-B9DD-261DC6574B80}" type="pres">
      <dgm:prSet presAssocID="{94D9DAAB-2B97-44F9-BEBF-7AB1D7F9118F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FAA4B73-AEBC-40B4-BD4C-A9FE6FB37E3A}" type="pres">
      <dgm:prSet presAssocID="{94D9DAAB-2B97-44F9-BEBF-7AB1D7F9118F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8670D9C-726C-4C54-9FD1-C4FD7F15978A}" type="pres">
      <dgm:prSet presAssocID="{A6CD6A6A-C9DD-4157-9849-B938A49CD47C}" presName="sp" presStyleCnt="0"/>
      <dgm:spPr/>
    </dgm:pt>
    <dgm:pt modelId="{5322831C-4263-4E43-859B-DC0BBF1AC9C1}" type="pres">
      <dgm:prSet presAssocID="{7B1B3377-88C8-4BC6-B046-30D16C4F0054}" presName="composite" presStyleCnt="0"/>
      <dgm:spPr/>
    </dgm:pt>
    <dgm:pt modelId="{21F915F0-8919-4D95-BA39-DC6BDCB6807B}" type="pres">
      <dgm:prSet presAssocID="{7B1B3377-88C8-4BC6-B046-30D16C4F0054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FD899EA-005B-4717-A653-AEE81BB934CB}" type="pres">
      <dgm:prSet presAssocID="{7B1B3377-88C8-4BC6-B046-30D16C4F0054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3A9C3CD-E946-4BFE-8292-C9BDCCD17964}" type="pres">
      <dgm:prSet presAssocID="{77AA0EEF-8F0D-4311-99F8-77CC8D2CD11A}" presName="sp" presStyleCnt="0"/>
      <dgm:spPr/>
    </dgm:pt>
    <dgm:pt modelId="{D4EE0A47-D9CC-4B01-AB67-9240866A24D2}" type="pres">
      <dgm:prSet presAssocID="{76BD8669-7565-40B2-BD7A-DF5E97303409}" presName="composite" presStyleCnt="0"/>
      <dgm:spPr/>
    </dgm:pt>
    <dgm:pt modelId="{E6F8A009-78DE-4683-AFE5-07FF9844F6BE}" type="pres">
      <dgm:prSet presAssocID="{76BD8669-7565-40B2-BD7A-DF5E97303409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3628476-6790-46EB-9BA8-000FB5489863}" type="pres">
      <dgm:prSet presAssocID="{76BD8669-7565-40B2-BD7A-DF5E97303409}" presName="descendantText" presStyleLbl="alignAcc1" presStyleIdx="4" presStyleCnt="5" custLinFactNeighborX="-516" custLinFactNeighborY="84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9FCD908-CA04-42BE-8FE9-BCF62741EB84}" type="presOf" srcId="{312D537F-7298-428D-AFEA-AB602A35D6F9}" destId="{7BC5EC2D-FA27-4768-83DB-BE947216DE7E}" srcOrd="0" destOrd="0" presId="urn:microsoft.com/office/officeart/2005/8/layout/chevron2"/>
    <dgm:cxn modelId="{9CAE05B6-3C56-4F5A-8E08-3788A2220CCB}" srcId="{7B1B3377-88C8-4BC6-B046-30D16C4F0054}" destId="{FFC227B0-551E-4E14-83D1-48FDD81FF455}" srcOrd="0" destOrd="0" parTransId="{A0472863-D1FD-4770-9BF4-AE5B6976E9E0}" sibTransId="{EBF0F707-222B-4494-841C-EAEF87767852}"/>
    <dgm:cxn modelId="{F2CD0EA2-93F8-4D52-845A-7D66B5E60A70}" srcId="{D1A95AFC-A7AA-404C-AB2C-E99B4E90A078}" destId="{7B1B3377-88C8-4BC6-B046-30D16C4F0054}" srcOrd="3" destOrd="0" parTransId="{3C131CFE-22A6-4FB7-B857-FBB201C771EB}" sibTransId="{77AA0EEF-8F0D-4311-99F8-77CC8D2CD11A}"/>
    <dgm:cxn modelId="{9678AC7E-13FF-462D-B1BF-39A5B6C15A55}" srcId="{D1A95AFC-A7AA-404C-AB2C-E99B4E90A078}" destId="{901FB024-524E-4A5C-9C4A-E2840B645636}" srcOrd="1" destOrd="0" parTransId="{EF28CFC0-5075-456F-83EF-CDF793372D59}" sibTransId="{EE7259D4-095D-4733-A4C7-E90D674E0B9F}"/>
    <dgm:cxn modelId="{5D3B0009-8C3B-4686-980D-690285EE55EB}" srcId="{94D9DAAB-2B97-44F9-BEBF-7AB1D7F9118F}" destId="{6F5C112A-E69A-4B9D-B92D-2487DAAF5B5D}" srcOrd="0" destOrd="0" parTransId="{A816A730-1C4C-4945-B1F1-FC89AFC5E5A9}" sibTransId="{5EE801CD-C62F-41F7-875C-989CD408D189}"/>
    <dgm:cxn modelId="{C0F6D5DE-822D-4D29-A784-112E3AB621E3}" type="presOf" srcId="{7B1B3377-88C8-4BC6-B046-30D16C4F0054}" destId="{21F915F0-8919-4D95-BA39-DC6BDCB6807B}" srcOrd="0" destOrd="0" presId="urn:microsoft.com/office/officeart/2005/8/layout/chevron2"/>
    <dgm:cxn modelId="{3DC53C3A-ED07-4CCB-9606-862CEB23D6DA}" type="presOf" srcId="{901FB024-524E-4A5C-9C4A-E2840B645636}" destId="{2F3B9E40-674B-461C-AD73-6CA50141370A}" srcOrd="0" destOrd="0" presId="urn:microsoft.com/office/officeart/2005/8/layout/chevron2"/>
    <dgm:cxn modelId="{0812958E-A4CE-4CB4-BE7A-D15065BFE5A5}" type="presOf" srcId="{2A4833D5-A8BD-4AFF-8C65-7E95018E6592}" destId="{13628476-6790-46EB-9BA8-000FB5489863}" srcOrd="0" destOrd="0" presId="urn:microsoft.com/office/officeart/2005/8/layout/chevron2"/>
    <dgm:cxn modelId="{81A871E0-F8D2-4522-93A7-94C02C86FCC6}" type="presOf" srcId="{FFC227B0-551E-4E14-83D1-48FDD81FF455}" destId="{EFD899EA-005B-4717-A653-AEE81BB934CB}" srcOrd="0" destOrd="0" presId="urn:microsoft.com/office/officeart/2005/8/layout/chevron2"/>
    <dgm:cxn modelId="{C74ACA5E-232D-4CEC-BC52-A152E7D34E53}" type="presOf" srcId="{94D9DAAB-2B97-44F9-BEBF-7AB1D7F9118F}" destId="{910181E9-AAF0-4065-B9DD-261DC6574B80}" srcOrd="0" destOrd="0" presId="urn:microsoft.com/office/officeart/2005/8/layout/chevron2"/>
    <dgm:cxn modelId="{BFFD95F4-C286-4090-972F-2842C301B8AF}" type="presOf" srcId="{76BD8669-7565-40B2-BD7A-DF5E97303409}" destId="{E6F8A009-78DE-4683-AFE5-07FF9844F6BE}" srcOrd="0" destOrd="0" presId="urn:microsoft.com/office/officeart/2005/8/layout/chevron2"/>
    <dgm:cxn modelId="{DA01170C-CE8C-423B-AE1F-74CB1668B4ED}" type="presOf" srcId="{BC1A64DC-E046-4472-8513-F99A3E9260D5}" destId="{37E8928A-4202-40F3-AED7-664DE6BE2F64}" srcOrd="0" destOrd="0" presId="urn:microsoft.com/office/officeart/2005/8/layout/chevron2"/>
    <dgm:cxn modelId="{6AA8DC2E-D325-4E11-A761-E82EF7D60500}" srcId="{901FB024-524E-4A5C-9C4A-E2840B645636}" destId="{7D5E4CBA-547E-4B56-80E5-BC7D32772923}" srcOrd="0" destOrd="0" parTransId="{C28CC4FB-C133-44ED-B728-3DC45F610D6A}" sibTransId="{09A9D7C4-B234-4BAC-A566-165F3B6A333A}"/>
    <dgm:cxn modelId="{31142E32-E118-43DB-9903-206A9BA1CF8B}" srcId="{BC1A64DC-E046-4472-8513-F99A3E9260D5}" destId="{312D537F-7298-428D-AFEA-AB602A35D6F9}" srcOrd="0" destOrd="0" parTransId="{2147BD76-9D8A-46E8-B450-DFB16E833731}" sibTransId="{7D79F188-F35D-4093-BC59-371A92A3DB07}"/>
    <dgm:cxn modelId="{84DCB1B0-3C88-4C6C-8ED6-316DDDCF9F21}" srcId="{76BD8669-7565-40B2-BD7A-DF5E97303409}" destId="{2A4833D5-A8BD-4AFF-8C65-7E95018E6592}" srcOrd="0" destOrd="0" parTransId="{FB3B25B3-73C7-45A9-932C-216F8BFF6E70}" sibTransId="{CE2B80B4-2BA9-4C56-9DCA-203C997A59FB}"/>
    <dgm:cxn modelId="{28D8E9AB-5015-45D8-B76A-AFCA0D69B282}" type="presOf" srcId="{D1A95AFC-A7AA-404C-AB2C-E99B4E90A078}" destId="{4BE08CDD-2DC6-4ACF-8024-51488AD0888E}" srcOrd="0" destOrd="0" presId="urn:microsoft.com/office/officeart/2005/8/layout/chevron2"/>
    <dgm:cxn modelId="{94267F1F-2718-4470-A4BA-485562FA67A9}" type="presOf" srcId="{6F5C112A-E69A-4B9D-B92D-2487DAAF5B5D}" destId="{2FAA4B73-AEBC-40B4-BD4C-A9FE6FB37E3A}" srcOrd="0" destOrd="0" presId="urn:microsoft.com/office/officeart/2005/8/layout/chevron2"/>
    <dgm:cxn modelId="{85A017CF-310B-4143-9256-69CDD3C616BE}" srcId="{D1A95AFC-A7AA-404C-AB2C-E99B4E90A078}" destId="{BC1A64DC-E046-4472-8513-F99A3E9260D5}" srcOrd="0" destOrd="0" parTransId="{20438B16-6BED-4C50-B375-B308D28F4843}" sibTransId="{0D2258F6-54EF-457B-A855-AF4BB0582DF8}"/>
    <dgm:cxn modelId="{DAD281AA-6A66-427A-9A53-7943B3E7636A}" srcId="{D1A95AFC-A7AA-404C-AB2C-E99B4E90A078}" destId="{76BD8669-7565-40B2-BD7A-DF5E97303409}" srcOrd="4" destOrd="0" parTransId="{0341A8AC-1E18-46BA-8BD2-8A4A4B6E8D8D}" sibTransId="{6230EB27-773E-4A96-B512-06EE76582E18}"/>
    <dgm:cxn modelId="{E4CE7297-0997-4267-90D6-F443E9715AE5}" type="presOf" srcId="{7D5E4CBA-547E-4B56-80E5-BC7D32772923}" destId="{9C9196F6-A50C-4112-97CE-7E6EBE0C6461}" srcOrd="0" destOrd="0" presId="urn:microsoft.com/office/officeart/2005/8/layout/chevron2"/>
    <dgm:cxn modelId="{BDA73E96-162B-4DE2-9F63-CF8ECF5A3AB2}" srcId="{D1A95AFC-A7AA-404C-AB2C-E99B4E90A078}" destId="{94D9DAAB-2B97-44F9-BEBF-7AB1D7F9118F}" srcOrd="2" destOrd="0" parTransId="{3D975649-CB5B-4FD7-9FBB-62A1DBE88C4C}" sibTransId="{A6CD6A6A-C9DD-4157-9849-B938A49CD47C}"/>
    <dgm:cxn modelId="{628AAAD9-0CF1-48D9-BD26-540D6D21C28A}" type="presParOf" srcId="{4BE08CDD-2DC6-4ACF-8024-51488AD0888E}" destId="{D8BF964D-2FA1-4EF9-806C-30F4C733AA97}" srcOrd="0" destOrd="0" presId="urn:microsoft.com/office/officeart/2005/8/layout/chevron2"/>
    <dgm:cxn modelId="{4EDED92D-846C-460A-859B-002EE0F4D135}" type="presParOf" srcId="{D8BF964D-2FA1-4EF9-806C-30F4C733AA97}" destId="{37E8928A-4202-40F3-AED7-664DE6BE2F64}" srcOrd="0" destOrd="0" presId="urn:microsoft.com/office/officeart/2005/8/layout/chevron2"/>
    <dgm:cxn modelId="{6D5C1482-53FA-49C9-8B4D-B2826FABF0B7}" type="presParOf" srcId="{D8BF964D-2FA1-4EF9-806C-30F4C733AA97}" destId="{7BC5EC2D-FA27-4768-83DB-BE947216DE7E}" srcOrd="1" destOrd="0" presId="urn:microsoft.com/office/officeart/2005/8/layout/chevron2"/>
    <dgm:cxn modelId="{7B2F3BA4-9C12-479D-B356-E024946836B5}" type="presParOf" srcId="{4BE08CDD-2DC6-4ACF-8024-51488AD0888E}" destId="{4EC08A78-D584-4E72-8EB2-CD9DB43D11E1}" srcOrd="1" destOrd="0" presId="urn:microsoft.com/office/officeart/2005/8/layout/chevron2"/>
    <dgm:cxn modelId="{C2BA2F36-BFEA-454F-A020-BD7AF2D8B277}" type="presParOf" srcId="{4BE08CDD-2DC6-4ACF-8024-51488AD0888E}" destId="{B4FF77EC-B54A-490A-89F0-EE5A916B1C69}" srcOrd="2" destOrd="0" presId="urn:microsoft.com/office/officeart/2005/8/layout/chevron2"/>
    <dgm:cxn modelId="{E420EB89-E0F5-40BC-9079-4D2B9B267476}" type="presParOf" srcId="{B4FF77EC-B54A-490A-89F0-EE5A916B1C69}" destId="{2F3B9E40-674B-461C-AD73-6CA50141370A}" srcOrd="0" destOrd="0" presId="urn:microsoft.com/office/officeart/2005/8/layout/chevron2"/>
    <dgm:cxn modelId="{9FB520EA-7D00-475A-B4A4-7F6761CEAC2A}" type="presParOf" srcId="{B4FF77EC-B54A-490A-89F0-EE5A916B1C69}" destId="{9C9196F6-A50C-4112-97CE-7E6EBE0C6461}" srcOrd="1" destOrd="0" presId="urn:microsoft.com/office/officeart/2005/8/layout/chevron2"/>
    <dgm:cxn modelId="{EEE09BE5-BD61-4172-9866-16ED31B1EB58}" type="presParOf" srcId="{4BE08CDD-2DC6-4ACF-8024-51488AD0888E}" destId="{43CC6F67-CC67-4879-9512-965E161CD55B}" srcOrd="3" destOrd="0" presId="urn:microsoft.com/office/officeart/2005/8/layout/chevron2"/>
    <dgm:cxn modelId="{A6498A76-EF2A-4F3A-A6CD-EB385A007E5D}" type="presParOf" srcId="{4BE08CDD-2DC6-4ACF-8024-51488AD0888E}" destId="{5CD4AF04-589B-4AD6-86A8-CF449BFEA12E}" srcOrd="4" destOrd="0" presId="urn:microsoft.com/office/officeart/2005/8/layout/chevron2"/>
    <dgm:cxn modelId="{74FECA52-6260-4C89-BBC0-619B42DE1196}" type="presParOf" srcId="{5CD4AF04-589B-4AD6-86A8-CF449BFEA12E}" destId="{910181E9-AAF0-4065-B9DD-261DC6574B80}" srcOrd="0" destOrd="0" presId="urn:microsoft.com/office/officeart/2005/8/layout/chevron2"/>
    <dgm:cxn modelId="{A94D2521-B077-4D51-A338-CA8A14123CB0}" type="presParOf" srcId="{5CD4AF04-589B-4AD6-86A8-CF449BFEA12E}" destId="{2FAA4B73-AEBC-40B4-BD4C-A9FE6FB37E3A}" srcOrd="1" destOrd="0" presId="urn:microsoft.com/office/officeart/2005/8/layout/chevron2"/>
    <dgm:cxn modelId="{41FB75D4-02D4-4F50-9757-2A0ABE3F09AB}" type="presParOf" srcId="{4BE08CDD-2DC6-4ACF-8024-51488AD0888E}" destId="{68670D9C-726C-4C54-9FD1-C4FD7F15978A}" srcOrd="5" destOrd="0" presId="urn:microsoft.com/office/officeart/2005/8/layout/chevron2"/>
    <dgm:cxn modelId="{D13A9845-B89C-482D-9F48-8E327CD18E65}" type="presParOf" srcId="{4BE08CDD-2DC6-4ACF-8024-51488AD0888E}" destId="{5322831C-4263-4E43-859B-DC0BBF1AC9C1}" srcOrd="6" destOrd="0" presId="urn:microsoft.com/office/officeart/2005/8/layout/chevron2"/>
    <dgm:cxn modelId="{5DB975DF-71B6-4A33-B1B2-3D9FB144F18F}" type="presParOf" srcId="{5322831C-4263-4E43-859B-DC0BBF1AC9C1}" destId="{21F915F0-8919-4D95-BA39-DC6BDCB6807B}" srcOrd="0" destOrd="0" presId="urn:microsoft.com/office/officeart/2005/8/layout/chevron2"/>
    <dgm:cxn modelId="{B7550D37-BF5E-42FF-8642-953D36B40E17}" type="presParOf" srcId="{5322831C-4263-4E43-859B-DC0BBF1AC9C1}" destId="{EFD899EA-005B-4717-A653-AEE81BB934CB}" srcOrd="1" destOrd="0" presId="urn:microsoft.com/office/officeart/2005/8/layout/chevron2"/>
    <dgm:cxn modelId="{C41AA129-03FF-4369-A4FD-314ECAA2484F}" type="presParOf" srcId="{4BE08CDD-2DC6-4ACF-8024-51488AD0888E}" destId="{B3A9C3CD-E946-4BFE-8292-C9BDCCD17964}" srcOrd="7" destOrd="0" presId="urn:microsoft.com/office/officeart/2005/8/layout/chevron2"/>
    <dgm:cxn modelId="{726AFB0E-232D-430B-9FE0-459DA28B8390}" type="presParOf" srcId="{4BE08CDD-2DC6-4ACF-8024-51488AD0888E}" destId="{D4EE0A47-D9CC-4B01-AB67-9240866A24D2}" srcOrd="8" destOrd="0" presId="urn:microsoft.com/office/officeart/2005/8/layout/chevron2"/>
    <dgm:cxn modelId="{C394AE40-1762-4248-9608-B12A7C2121A4}" type="presParOf" srcId="{D4EE0A47-D9CC-4B01-AB67-9240866A24D2}" destId="{E6F8A009-78DE-4683-AFE5-07FF9844F6BE}" srcOrd="0" destOrd="0" presId="urn:microsoft.com/office/officeart/2005/8/layout/chevron2"/>
    <dgm:cxn modelId="{26D241C4-D466-44B7-9925-FB49FB9074E2}" type="presParOf" srcId="{D4EE0A47-D9CC-4B01-AB67-9240866A24D2}" destId="{13628476-6790-46EB-9BA8-000FB548986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07E618-36BD-43D2-9628-E3DA8B7CBFF3}" type="datetimeFigureOut">
              <a:rPr lang="cs-CZ" smtClean="0"/>
              <a:pPr/>
              <a:t>6.10.2015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A1A4DE-B00D-462B-A536-8C4B3CBA58F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0219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3729FB-490A-4760-98CB-4F38AEE60857}" type="datetimeFigureOut">
              <a:rPr lang="cs-CZ" smtClean="0"/>
              <a:pPr/>
              <a:t>6.10.2015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46113" y="744538"/>
            <a:ext cx="537686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AD4A57-1FAC-48AC-86E9-507120C4988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7810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16496" y="1916832"/>
            <a:ext cx="8746554" cy="2448272"/>
          </a:xfrm>
        </p:spPr>
        <p:txBody>
          <a:bodyPr anchor="b"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16496" y="4509120"/>
            <a:ext cx="8003604" cy="112968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cs-CZ" dirty="0" smtClean="0"/>
              <a:t>31. ledna 2012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115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9B605-DCF6-412B-BD5B-C8550A469949}" type="datetimeFigureOut">
              <a:rPr lang="cs-CZ" smtClean="0"/>
              <a:pPr/>
              <a:t>6.10.2015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622F3-56D4-4799-8F87-12A7C49DCF0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811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9B605-DCF6-412B-BD5B-C8550A469949}" type="datetimeFigureOut">
              <a:rPr lang="cs-CZ" smtClean="0"/>
              <a:pPr/>
              <a:t>6.10.2015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622F3-56D4-4799-8F87-12A7C49DCF0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7523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9B605-DCF6-412B-BD5B-C8550A469949}" type="datetimeFigureOut">
              <a:rPr lang="cs-CZ" smtClean="0"/>
              <a:pPr/>
              <a:t>6.10.2015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622F3-56D4-4799-8F87-12A7C49DCF0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35115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9B605-DCF6-412B-BD5B-C8550A469949}" type="datetimeFigureOut">
              <a:rPr lang="cs-CZ" smtClean="0"/>
              <a:pPr/>
              <a:t>6.10.2015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622F3-56D4-4799-8F87-12A7C49DCF0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821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9B605-DCF6-412B-BD5B-C8550A469949}" type="datetimeFigureOut">
              <a:rPr lang="cs-CZ" smtClean="0"/>
              <a:pPr/>
              <a:t>6.10.2015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622F3-56D4-4799-8F87-12A7C49DCF0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4765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9B605-DCF6-412B-BD5B-C8550A469949}" type="datetimeFigureOut">
              <a:rPr lang="cs-CZ" smtClean="0"/>
              <a:pPr/>
              <a:t>6.10.2015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622F3-56D4-4799-8F87-12A7C49DCF0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3298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9B605-DCF6-412B-BD5B-C8550A469949}" type="datetimeFigureOut">
              <a:rPr lang="cs-CZ" smtClean="0"/>
              <a:pPr/>
              <a:t>6.10.2015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622F3-56D4-4799-8F87-12A7C49DCF0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1189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9B605-DCF6-412B-BD5B-C8550A469949}" type="datetimeFigureOut">
              <a:rPr lang="cs-CZ" smtClean="0"/>
              <a:pPr/>
              <a:t>6.10.2015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622F3-56D4-4799-8F87-12A7C49DCF0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0700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9B605-DCF6-412B-BD5B-C8550A469949}" type="datetimeFigureOut">
              <a:rPr lang="cs-CZ" smtClean="0"/>
              <a:pPr/>
              <a:t>6.10.2015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622F3-56D4-4799-8F87-12A7C49DCF0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0559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9B605-DCF6-412B-BD5B-C8550A469949}" type="datetimeFigureOut">
              <a:rPr lang="cs-CZ" smtClean="0"/>
              <a:pPr/>
              <a:t>6.10.2015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622F3-56D4-4799-8F87-12A7C49DCF0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5106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9B605-DCF6-412B-BD5B-C8550A469949}" type="datetimeFigureOut">
              <a:rPr lang="cs-CZ" smtClean="0"/>
              <a:pPr/>
              <a:t>6.10.2015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E622F3-56D4-4799-8F87-12A7C49DCF0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6592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univ3.univ.cz/" TargetMode="External"/><Relationship Id="rId2" Type="http://schemas.openxmlformats.org/officeDocument/2006/relationships/hyperlink" Target="http://nuv.cz/univ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acebook.com/rekvalifikaceuznavan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416496" y="1916832"/>
            <a:ext cx="8746554" cy="1728192"/>
          </a:xfrm>
        </p:spPr>
        <p:txBody>
          <a:bodyPr/>
          <a:lstStyle/>
          <a:p>
            <a:pPr algn="r"/>
            <a:r>
              <a:rPr lang="cs-CZ" dirty="0" smtClean="0"/>
              <a:t>ŘEŠENÍ  PROJEKTU  UNIV 3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1137116" y="3789040"/>
            <a:ext cx="8003604" cy="1849760"/>
          </a:xfrm>
        </p:spPr>
        <p:txBody>
          <a:bodyPr>
            <a:normAutofit/>
          </a:bodyPr>
          <a:lstStyle/>
          <a:p>
            <a:pPr algn="r"/>
            <a: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Seminář  Seč</a:t>
            </a:r>
          </a:p>
          <a:p>
            <a:pPr algn="r"/>
            <a: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</a:t>
            </a:r>
            <a:r>
              <a:rPr lang="cs-CZ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</a:t>
            </a:r>
            <a: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íjna 2015</a:t>
            </a:r>
            <a:endParaRPr lang="cs-CZ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34875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2400" b="1" dirty="0" smtClean="0">
                <a:solidFill>
                  <a:srgbClr val="22BCB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Přínosy</a:t>
            </a:r>
            <a:endParaRPr lang="cs-CZ" sz="2400" b="1" dirty="0">
              <a:solidFill>
                <a:srgbClr val="22BCB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Zpětná vazba k NSK</a:t>
            </a:r>
            <a:endParaRPr lang="cs-CZ" b="1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Ověření těch PK, které nemají </a:t>
            </a:r>
            <a:r>
              <a:rPr lang="cs-CZ" b="1" dirty="0" err="1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AOs</a:t>
            </a:r>
            <a:endParaRPr lang="cs-CZ" b="1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Školy jako poskytovatelé DV, jako </a:t>
            </a:r>
            <a:r>
              <a:rPr lang="cs-CZ" b="1" dirty="0" err="1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Aos</a:t>
            </a:r>
            <a:endParaRPr lang="cs-CZ" b="1" dirty="0" smtClean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Spolupráce se zaměstnavateli</a:t>
            </a:r>
          </a:p>
          <a:p>
            <a:r>
              <a:rPr lang="cs-CZ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Zvýšení povědomí o NSK mezi VI i zaměstnavateli</a:t>
            </a:r>
          </a:p>
          <a:p>
            <a:r>
              <a:rPr lang="cs-CZ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Všechny výstupy k dispozici zájemcům</a:t>
            </a:r>
          </a:p>
        </p:txBody>
      </p:sp>
    </p:spTree>
    <p:extLst>
      <p:ext uri="{BB962C8B-B14F-4D97-AF65-F5344CB8AC3E}">
        <p14:creationId xmlns:p14="http://schemas.microsoft.com/office/powerpoint/2010/main" val="19115460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6665" y="332656"/>
            <a:ext cx="8915400" cy="1143000"/>
          </a:xfrm>
        </p:spPr>
        <p:txBody>
          <a:bodyPr>
            <a:normAutofit/>
          </a:bodyPr>
          <a:lstStyle/>
          <a:p>
            <a:pPr algn="r"/>
            <a:r>
              <a:rPr lang="cs-CZ" sz="2400" b="1" dirty="0">
                <a:solidFill>
                  <a:srgbClr val="22BCB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UNIV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1761" y="1700808"/>
            <a:ext cx="8915400" cy="4525963"/>
          </a:xfrm>
        </p:spPr>
        <p:txBody>
          <a:bodyPr anchor="ctr" anchorCtr="0"/>
          <a:lstStyle/>
          <a:p>
            <a:pPr marL="360000" algn="ctr">
              <a:spcBef>
                <a:spcPts val="0"/>
              </a:spcBef>
              <a:buNone/>
              <a:defRPr/>
            </a:pPr>
            <a:r>
              <a:rPr lang="cs-CZ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Děkuji za </a:t>
            </a:r>
            <a:r>
              <a:rPr lang="cs-CZ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pozornost.</a:t>
            </a:r>
            <a:endParaRPr lang="cs-CZ" b="1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0000" algn="ctr">
              <a:spcBef>
                <a:spcPts val="0"/>
              </a:spcBef>
              <a:buNone/>
              <a:defRPr/>
            </a:pPr>
            <a:endParaRPr lang="cs-CZ" b="1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0000" algn="ctr">
              <a:spcBef>
                <a:spcPts val="0"/>
              </a:spcBef>
              <a:buNone/>
              <a:defRPr/>
            </a:pPr>
            <a:r>
              <a:rPr lang="cs-CZ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Renáta Drábová</a:t>
            </a:r>
          </a:p>
        </p:txBody>
      </p:sp>
    </p:spTree>
    <p:extLst>
      <p:ext uri="{BB962C8B-B14F-4D97-AF65-F5344CB8AC3E}">
        <p14:creationId xmlns:p14="http://schemas.microsoft.com/office/powerpoint/2010/main" val="1393231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8704" y="274638"/>
            <a:ext cx="7121996" cy="490066"/>
          </a:xfrm>
        </p:spPr>
        <p:txBody>
          <a:bodyPr>
            <a:normAutofit/>
          </a:bodyPr>
          <a:lstStyle/>
          <a:p>
            <a:pPr algn="r"/>
            <a:r>
              <a:rPr lang="cs-CZ" sz="2400" b="1" dirty="0" smtClean="0">
                <a:solidFill>
                  <a:srgbClr val="0099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 projektu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2520" y="785272"/>
            <a:ext cx="8915400" cy="53080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40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 projektu</a:t>
            </a:r>
            <a:endParaRPr lang="cs-CZ" sz="4000" b="1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1800"/>
              </a:spcBef>
              <a:spcAft>
                <a:spcPts val="1800"/>
              </a:spcAft>
              <a:buNone/>
            </a:pPr>
            <a:r>
              <a:rPr lang="cs-CZ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</a:t>
            </a:r>
            <a:r>
              <a:rPr lang="cs-CZ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kvalitnit </a:t>
            </a:r>
            <a:r>
              <a:rPr lang="cs-CZ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systém rekvalifikací širokou podporou </a:t>
            </a:r>
            <a:r>
              <a:rPr lang="cs-CZ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procesu uznávání </a:t>
            </a:r>
            <a:r>
              <a:rPr lang="cs-CZ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výsledků předchozího </a:t>
            </a:r>
            <a:r>
              <a:rPr lang="cs-CZ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učení </a:t>
            </a:r>
            <a:br>
              <a:rPr lang="cs-CZ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cs-CZ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modernizací procesu </a:t>
            </a:r>
            <a:r>
              <a:rPr lang="cs-CZ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akreditací:</a:t>
            </a:r>
          </a:p>
          <a:p>
            <a:r>
              <a:rPr lang="cs-CZ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tvorba modulových programů podle standardů </a:t>
            </a:r>
            <a:r>
              <a:rPr lang="cs-CZ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NSK</a:t>
            </a:r>
            <a:endParaRPr lang="cs-CZ" b="1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rozvoj postupů a nástrojů pro </a:t>
            </a:r>
            <a:r>
              <a:rPr lang="cs-CZ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ověřování</a:t>
            </a:r>
            <a:endParaRPr lang="cs-CZ" b="1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modernizace procesu </a:t>
            </a:r>
            <a:r>
              <a:rPr lang="cs-CZ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rekvalifikací</a:t>
            </a:r>
            <a:endParaRPr lang="cs-CZ" b="1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cs-CZ" b="1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cs-CZ" sz="2800" b="1" dirty="0">
              <a:solidFill>
                <a:srgbClr val="0099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9082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562074"/>
          </a:xfrm>
        </p:spPr>
        <p:txBody>
          <a:bodyPr>
            <a:normAutofit/>
          </a:bodyPr>
          <a:lstStyle/>
          <a:p>
            <a:pPr algn="r"/>
            <a:r>
              <a:rPr lang="cs-CZ" sz="2400" b="1" dirty="0" smtClean="0">
                <a:solidFill>
                  <a:srgbClr val="22BCB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Základní informace</a:t>
            </a:r>
            <a:endParaRPr lang="cs-CZ" sz="2400" b="1" dirty="0">
              <a:solidFill>
                <a:srgbClr val="22BCB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4488" y="1340768"/>
            <a:ext cx="8915400" cy="47853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4300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Doba </a:t>
            </a:r>
            <a:r>
              <a:rPr lang="cs-CZ" sz="43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realizace projektu</a:t>
            </a:r>
            <a:endParaRPr lang="cs-CZ" b="1" dirty="0" smtClean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února </a:t>
            </a:r>
            <a:r>
              <a:rPr lang="cs-CZ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2012 až </a:t>
            </a:r>
            <a:r>
              <a:rPr lang="cs-CZ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31. října </a:t>
            </a:r>
            <a:r>
              <a:rPr lang="cs-CZ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2015</a:t>
            </a:r>
          </a:p>
          <a:p>
            <a:pPr marL="0" indent="0">
              <a:buNone/>
            </a:pPr>
            <a:endParaRPr lang="cs-CZ" b="1" dirty="0" smtClean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cs-CZ" sz="43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Cílové skupiny</a:t>
            </a:r>
            <a:endParaRPr lang="cs-CZ" b="1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cs-CZ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pracovníci vzdělávacích institucí (školy  </a:t>
            </a:r>
            <a:r>
              <a:rPr lang="cs-CZ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cs-CZ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soukromé vzdělávací instituce)</a:t>
            </a:r>
          </a:p>
          <a:p>
            <a:pPr lvl="0"/>
            <a:r>
              <a:rPr lang="cs-CZ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účastníci dalšího </a:t>
            </a:r>
            <a:r>
              <a:rPr lang="cs-CZ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vzdělávání</a:t>
            </a:r>
          </a:p>
          <a:p>
            <a:pPr marL="0" indent="0">
              <a:buNone/>
            </a:pPr>
            <a:endParaRPr lang="cs-CZ" b="1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4079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562074"/>
          </a:xfrm>
        </p:spPr>
        <p:txBody>
          <a:bodyPr>
            <a:normAutofit/>
          </a:bodyPr>
          <a:lstStyle/>
          <a:p>
            <a:pPr algn="r"/>
            <a:r>
              <a:rPr lang="cs-CZ" sz="2400" b="1" dirty="0" smtClean="0">
                <a:solidFill>
                  <a:srgbClr val="22BCB9"/>
                </a:solidFill>
              </a:rPr>
              <a:t>Klíčové aktivity projektu</a:t>
            </a:r>
            <a:endParaRPr lang="cs-CZ" sz="2400" b="1" dirty="0">
              <a:solidFill>
                <a:srgbClr val="22BCB9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495300" y="980728"/>
          <a:ext cx="8915400" cy="51454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83793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2400" b="1" dirty="0" smtClean="0">
                <a:solidFill>
                  <a:srgbClr val="22BCB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Trocha čísel – KA1</a:t>
            </a:r>
            <a:endParaRPr lang="cs-CZ" sz="2400" b="1" dirty="0">
              <a:solidFill>
                <a:srgbClr val="22BCB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5717860"/>
              </p:ext>
            </p:extLst>
          </p:nvPr>
        </p:nvGraphicFramePr>
        <p:xfrm>
          <a:off x="495300" y="1600200"/>
          <a:ext cx="8915400" cy="21031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953644"/>
                <a:gridCol w="2016224"/>
                <a:gridCol w="29455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Indikátor/Výstup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Plán (2012)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Realita (2015)</a:t>
                      </a:r>
                      <a:endParaRPr lang="cs-CZ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i="0" u="none" strike="noStrike" kern="1200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Počet programů DV</a:t>
                      </a:r>
                      <a:endParaRPr lang="cs-CZ" sz="2400" b="1" i="0" u="none" strike="noStrike" kern="1200" baseline="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400" b="1" i="0" u="none" strike="noStrike" kern="1200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350</a:t>
                      </a:r>
                      <a:endParaRPr lang="cs-CZ" sz="2400" b="1" i="0" u="none" strike="noStrike" kern="1200" baseline="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400" b="1" i="0" u="none" strike="noStrike" kern="1200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414</a:t>
                      </a:r>
                      <a:endParaRPr lang="cs-CZ" sz="2400" b="1" i="0" u="none" strike="noStrike" kern="1200" baseline="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1112520">
                <a:tc gridSpan="3">
                  <a:txBody>
                    <a:bodyPr/>
                    <a:lstStyle/>
                    <a:p>
                      <a:pPr marL="432000" indent="-342900" algn="l" fontAlgn="ctr">
                        <a:buFont typeface="Wingdings" panose="05000000000000000000" pitchFamily="2" charset="2"/>
                        <a:buChar char="§"/>
                      </a:pPr>
                      <a:r>
                        <a:rPr lang="cs-CZ" sz="24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minimální hodinové dotace</a:t>
                      </a:r>
                      <a:r>
                        <a:rPr lang="cs-CZ" sz="2400" b="1" i="0" u="none" strike="noStrike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 ke každému programu</a:t>
                      </a:r>
                    </a:p>
                    <a:p>
                      <a:pPr marL="432000" indent="-342900" algn="l" fontAlgn="ctr">
                        <a:buFont typeface="Wingdings" panose="05000000000000000000" pitchFamily="2" charset="2"/>
                        <a:buChar char="§"/>
                      </a:pPr>
                      <a:r>
                        <a:rPr lang="cs-CZ" sz="2400" b="1" i="0" u="none" strike="noStrike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metodika pro tvorbu programů podle NS</a:t>
                      </a:r>
                      <a:endParaRPr lang="cs-CZ" sz="2400" b="1" i="0" u="none" strike="noStrike" dirty="0" smtClean="0">
                        <a:solidFill>
                          <a:srgbClr val="003399"/>
                        </a:solidFill>
                        <a:effectLst/>
                        <a:latin typeface="+mn-lt"/>
                      </a:endParaRPr>
                    </a:p>
                    <a:p>
                      <a:endParaRPr lang="cs-CZ" sz="2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0338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2400" b="1" dirty="0" smtClean="0">
                <a:solidFill>
                  <a:srgbClr val="22BCB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Trocha čísel – KA2</a:t>
            </a:r>
            <a:endParaRPr lang="cs-CZ" sz="2400" b="1" dirty="0">
              <a:solidFill>
                <a:srgbClr val="22BCB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1073812"/>
              </p:ext>
            </p:extLst>
          </p:nvPr>
        </p:nvGraphicFramePr>
        <p:xfrm>
          <a:off x="495300" y="1484784"/>
          <a:ext cx="8915400" cy="43891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673724"/>
                <a:gridCol w="2160240"/>
                <a:gridCol w="208143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Indikátor/Výstup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Plán (2012)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Realita (2015)</a:t>
                      </a:r>
                      <a:endParaRPr lang="cs-CZ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400" b="1" i="0" u="none" strike="noStrike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Konkrétní zadání pro zkoušku</a:t>
                      </a:r>
                      <a:endParaRPr lang="cs-CZ" sz="2400" b="1" i="0" u="none" strike="noStrike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400" b="1" i="0" u="none" strike="noStrike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200-300</a:t>
                      </a:r>
                      <a:endParaRPr lang="cs-CZ" sz="2400" b="1" i="0" u="none" strike="noStrike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400" b="1" i="0" u="none" strike="noStrike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320</a:t>
                      </a:r>
                      <a:endParaRPr lang="cs-CZ" sz="2400" b="1" i="0" u="none" strike="noStrike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400" b="1" i="0" u="none" strike="noStrike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Ukončené pilotáže</a:t>
                      </a:r>
                      <a:endParaRPr lang="cs-CZ" sz="2400" b="1" i="0" u="none" strike="noStrike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400" b="1" i="0" u="none" strike="noStrike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600</a:t>
                      </a:r>
                      <a:endParaRPr lang="cs-CZ" sz="2400" b="1" i="0" u="none" strike="noStrike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400" b="1" i="0" u="none" strike="noStrike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719</a:t>
                      </a:r>
                      <a:endParaRPr lang="cs-CZ" sz="2400" b="1" i="0" u="none" strike="noStrike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400" b="1" i="0" u="none" strike="noStrike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Ověřené profesní kvalifikace</a:t>
                      </a:r>
                      <a:endParaRPr lang="cs-CZ" sz="2400" b="1" i="0" u="none" strike="noStrike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400" b="1" i="0" u="none" strike="noStrike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200-300</a:t>
                      </a:r>
                      <a:endParaRPr lang="cs-CZ" sz="2400" b="1" i="0" u="none" strike="noStrike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400" b="1" i="0" u="none" strike="noStrike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316</a:t>
                      </a:r>
                      <a:endParaRPr lang="cs-CZ" sz="2400" b="1" i="0" u="none" strike="noStrike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400" b="1" i="0" u="none" strike="noStrike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Počet účastníků</a:t>
                      </a:r>
                      <a:endParaRPr lang="cs-CZ" sz="2400" b="1" i="0" u="none" strike="noStrike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400" b="1" i="0" u="none" strike="noStrike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5 280</a:t>
                      </a:r>
                      <a:endParaRPr lang="cs-CZ" sz="2400" b="1" i="0" u="none" strike="noStrike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400" b="1" i="0" u="none" strike="noStrike" kern="120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6 143</a:t>
                      </a:r>
                      <a:endParaRPr lang="cs-CZ" sz="2400" b="1" i="0" u="none" strike="noStrike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400" b="1" i="0" u="none" strike="noStrike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Závěrečné zprávy z PO</a:t>
                      </a:r>
                      <a:endParaRPr lang="cs-CZ" sz="2400" b="1" i="0" u="none" strike="noStrike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400" b="1" i="0" u="none" strike="noStrike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200-300</a:t>
                      </a:r>
                      <a:endParaRPr lang="cs-CZ" sz="2400" b="1" i="0" u="none" strike="noStrike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400" b="1" i="0" u="none" strike="noStrike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225</a:t>
                      </a:r>
                      <a:endParaRPr lang="cs-CZ" sz="2400" b="1" i="0" u="none" strike="noStrike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646896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pl-PL" sz="2400" b="1" i="0" u="none" strike="noStrike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Metodika pro realizaci zkoušky podle zákona č.  179/2006 Sb.</a:t>
                      </a:r>
                    </a:p>
                    <a:p>
                      <a:pPr marL="0" algn="l" defTabSz="914400" rtl="0" eaLnBrk="1" latinLnBrk="0" hangingPunct="1"/>
                      <a:endParaRPr lang="cs-CZ" sz="2400" b="1" i="0" u="none" strike="noStrike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400" b="1" i="0" u="none" strike="noStrike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2400" b="1" i="0" u="none" strike="noStrike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400" b="1" i="0" u="none" strike="noStrike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2400" b="1" i="0" u="none" strike="noStrike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400" b="1" i="0" u="none" strike="noStrike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Příklady dobré praxe</a:t>
                      </a:r>
                      <a:endParaRPr lang="cs-CZ" sz="2400" b="1" i="0" u="none" strike="noStrike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400" b="1" i="0" u="none" strike="noStrike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lang="cs-CZ" sz="2400" b="1" i="0" u="none" strike="noStrike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400" b="1" i="0" u="none" strike="noStrike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123</a:t>
                      </a:r>
                      <a:endParaRPr lang="cs-CZ" sz="2400" b="1" i="0" u="none" strike="noStrike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1293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2400" b="1" dirty="0" smtClean="0">
                <a:solidFill>
                  <a:srgbClr val="22BCB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Trocha čísel – KA3</a:t>
            </a:r>
            <a:endParaRPr lang="cs-CZ" sz="2400" b="1" dirty="0">
              <a:solidFill>
                <a:srgbClr val="22BCB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5922306"/>
              </p:ext>
            </p:extLst>
          </p:nvPr>
        </p:nvGraphicFramePr>
        <p:xfrm>
          <a:off x="495300" y="1600200"/>
          <a:ext cx="8915400" cy="326250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249788"/>
                <a:gridCol w="1728192"/>
                <a:gridCol w="19374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Indikátor/Výstup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Plán (2012)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Realita (2015)</a:t>
                      </a:r>
                      <a:endParaRPr lang="cs-CZ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i="0" u="none" strike="noStrike" kern="12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Účastníci semináře tvorba programů </a:t>
                      </a:r>
                      <a:r>
                        <a:rPr lang="cs-CZ" sz="2400" b="1" i="0" u="none" strike="noStrike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DV</a:t>
                      </a:r>
                      <a:endParaRPr lang="cs-CZ" sz="2400" b="1" i="0" u="none" strike="noStrike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i="0" u="none" strike="noStrike" kern="12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1 300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i="0" u="none" strike="noStrike" kern="12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1 547</a:t>
                      </a:r>
                    </a:p>
                  </a:txBody>
                  <a:tcPr marL="44450" marR="4445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i="0" u="none" strike="noStrike" kern="12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Účastníci semináře pro hodnotitele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i="0" u="none" strike="noStrike" kern="12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2 100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i="0" u="none" strike="noStrike" kern="12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r>
                        <a:rPr lang="cs-CZ" sz="2400" b="1" i="0" u="none" strike="noStrike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342</a:t>
                      </a:r>
                      <a:endParaRPr lang="cs-CZ" sz="2400" b="1" i="0" u="none" strike="noStrike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i="0" u="none" strike="noStrike" kern="12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Účastníci semináře pro průvodce 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i="0" u="none" strike="noStrike" kern="12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2400" b="1" i="0" u="none" strike="noStrike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960</a:t>
                      </a:r>
                      <a:endParaRPr lang="cs-CZ" sz="2400" b="1" i="0" u="none" strike="noStrike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i="0" u="none" strike="noStrike" kern="12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1 285</a:t>
                      </a:r>
                    </a:p>
                  </a:txBody>
                  <a:tcPr marL="44450" marR="4445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i="0" u="none" strike="noStrike" kern="12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Účastníci semináře ke studijním </a:t>
                      </a:r>
                      <a:r>
                        <a:rPr lang="cs-CZ" sz="2400" b="1" i="0" u="none" strike="noStrike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materiálům</a:t>
                      </a:r>
                      <a:endParaRPr lang="cs-CZ" sz="2400" b="1" i="0" u="none" strike="noStrike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i="0" u="none" strike="noStrike" kern="12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2400" b="1" i="0" u="none" strike="noStrike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700</a:t>
                      </a:r>
                      <a:endParaRPr lang="cs-CZ" sz="2400" b="1" i="0" u="none" strike="noStrike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i="0" u="none" strike="noStrike" kern="12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cs-CZ" sz="2400" b="1" i="0" u="none" strike="noStrike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742</a:t>
                      </a:r>
                      <a:endParaRPr lang="cs-CZ" sz="2400" b="1" i="0" u="none" strike="noStrike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i="0" u="none" strike="noStrike" kern="120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Účastníci seminářů AOOV</a:t>
                      </a:r>
                    </a:p>
                  </a:txBody>
                  <a:tcPr marL="44450" marR="4445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i="0" u="none" strike="noStrike" kern="12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2 106</a:t>
                      </a:r>
                    </a:p>
                  </a:txBody>
                  <a:tcPr marL="44450" marR="4445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i="0" u="none" strike="noStrike" kern="12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2 837</a:t>
                      </a:r>
                    </a:p>
                  </a:txBody>
                  <a:tcPr marL="44450" marR="4445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400" b="1" i="0" u="none" strike="noStrike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Celkem</a:t>
                      </a:r>
                      <a:endParaRPr lang="cs-CZ" sz="2400" b="1" i="0" u="none" strike="noStrike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400" b="1" i="0" u="none" strike="noStrike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7 166</a:t>
                      </a:r>
                      <a:endParaRPr lang="cs-CZ" sz="2400" b="1" i="0" u="none" strike="noStrike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400" b="1" i="0" u="none" strike="noStrike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8 604</a:t>
                      </a:r>
                      <a:endParaRPr lang="cs-CZ" sz="2400" b="1" i="0" u="none" strike="noStrike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6990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2400" b="1" dirty="0" smtClean="0">
                <a:solidFill>
                  <a:srgbClr val="22BCB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Trocha čísel – KA4</a:t>
            </a:r>
            <a:endParaRPr lang="cs-CZ" sz="2400" b="1" dirty="0">
              <a:solidFill>
                <a:srgbClr val="22BCB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9837971"/>
              </p:ext>
            </p:extLst>
          </p:nvPr>
        </p:nvGraphicFramePr>
        <p:xfrm>
          <a:off x="416496" y="1600200"/>
          <a:ext cx="8994204" cy="402914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472608"/>
                <a:gridCol w="1800200"/>
                <a:gridCol w="172139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Indikátor/Výstup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Plán (2012)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Realita (2015)</a:t>
                      </a:r>
                      <a:endParaRPr lang="cs-CZ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i="0" u="none" strike="noStrike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Soubor </a:t>
                      </a:r>
                      <a:r>
                        <a:rPr lang="cs-CZ" sz="2400" b="1" i="0" u="none" strike="noStrike" kern="12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metodik pro kontrolní </a:t>
                      </a:r>
                      <a:r>
                        <a:rPr lang="cs-CZ" sz="2400" b="1" i="0" u="none" strike="noStrike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činnost AK</a:t>
                      </a:r>
                      <a:endParaRPr lang="cs-CZ" sz="2400" b="1" i="0" u="none" strike="noStrike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i="0" u="none" strike="noStrike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2400" b="1" i="0" u="none" strike="noStrike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i="0" u="none" strike="noStrike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2400" b="1" i="0" u="none" strike="noStrike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i="0" u="none" strike="noStrike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Komplexní </a:t>
                      </a:r>
                      <a:r>
                        <a:rPr lang="cs-CZ" sz="2400" b="1" i="0" u="none" strike="noStrike" kern="12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elektronický systém pro </a:t>
                      </a:r>
                      <a:r>
                        <a:rPr lang="cs-CZ" sz="2400" b="1" i="0" u="none" strike="noStrike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</a:t>
                      </a:r>
                      <a:endParaRPr lang="cs-CZ" sz="2400" b="1" i="0" u="none" strike="noStrike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i="0" u="none" strike="noStrike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2400" b="1" i="0" u="none" strike="noStrike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i="0" u="none" strike="noStrike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2400" b="1" i="0" u="none" strike="noStrike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i="0" u="none" strike="noStrike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Administrativní </a:t>
                      </a:r>
                      <a:r>
                        <a:rPr lang="cs-CZ" sz="2400" b="1" i="0" u="none" strike="noStrike" kern="12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pomoc při kontrolách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i="0" u="none" strike="noStrike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lang="cs-CZ" sz="2400" b="1" i="0" u="none" strike="noStrike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i="0" u="none" strike="noStrike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109</a:t>
                      </a:r>
                      <a:endParaRPr lang="cs-CZ" sz="2400" b="1" i="0" u="none" strike="noStrike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i="0" u="none" strike="noStrike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Pilotní </a:t>
                      </a:r>
                      <a:r>
                        <a:rPr lang="cs-CZ" sz="2400" b="1" i="0" u="none" strike="noStrike" kern="12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ověření funkčnosti systému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i="0" u="none" strike="noStrike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  <a:endParaRPr lang="cs-CZ" sz="2400" b="1" i="0" u="none" strike="noStrike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i="0" u="none" strike="noStrike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68</a:t>
                      </a:r>
                      <a:endParaRPr lang="cs-CZ" sz="2400" b="1" i="0" u="none" strike="noStrike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i="0" u="none" strike="noStrike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Analýza </a:t>
                      </a:r>
                      <a:r>
                        <a:rPr lang="cs-CZ" sz="2400" b="1" i="0" u="none" strike="noStrike" kern="12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poskytovaných rekvalifikací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i="0" u="none" strike="noStrike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2400" b="1" i="0" u="none" strike="noStrike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i="0" u="none" strike="noStrike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2400" b="1" i="0" u="none" strike="noStrike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i="0" u="none" strike="noStrike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Analýza </a:t>
                      </a:r>
                      <a:r>
                        <a:rPr lang="cs-CZ" sz="2400" b="1" i="0" u="none" strike="noStrike" kern="12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vzdělávacích potřeb </a:t>
                      </a:r>
                      <a:r>
                        <a:rPr lang="cs-CZ" sz="2400" b="1" i="0" u="none" strike="noStrike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skupin těžko uplatnitelných na </a:t>
                      </a:r>
                      <a:r>
                        <a:rPr lang="cs-CZ" sz="2400" b="1" i="0" u="none" strike="noStrike" kern="12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i="0" u="none" strike="noStrike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2400" b="1" i="0" u="none" strike="noStrike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i="0" u="none" strike="noStrike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2400" b="1" i="0" u="none" strike="noStrike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577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2400" b="1" dirty="0" smtClean="0">
                <a:solidFill>
                  <a:srgbClr val="22BCB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KA5</a:t>
            </a:r>
            <a:endParaRPr lang="cs-CZ" sz="2400" b="1" dirty="0">
              <a:solidFill>
                <a:srgbClr val="22BCB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0417254"/>
              </p:ext>
            </p:extLst>
          </p:nvPr>
        </p:nvGraphicFramePr>
        <p:xfrm>
          <a:off x="495300" y="1600200"/>
          <a:ext cx="8915400" cy="374420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8915400"/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cs-CZ" sz="24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Zvýšení </a:t>
                      </a:r>
                      <a:r>
                        <a:rPr lang="cs-CZ" sz="2400" b="1" i="0" u="none" strike="noStrike" dirty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informovanosti obyvatel </a:t>
                      </a:r>
                      <a:r>
                        <a:rPr lang="cs-CZ" sz="24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ČR</a:t>
                      </a:r>
                      <a:r>
                        <a:rPr lang="cs-CZ" sz="2400" b="1" i="0" u="none" strike="noStrike" baseline="0" dirty="0" smtClean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cs-CZ" sz="24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o </a:t>
                      </a:r>
                      <a:r>
                        <a:rPr lang="cs-CZ" sz="2400" b="1" i="0" u="none" strike="noStrike" dirty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nové cestě k získání </a:t>
                      </a:r>
                      <a:endParaRPr lang="cs-CZ" sz="2400" b="1" i="0" u="none" strike="noStrike" dirty="0" smtClean="0">
                        <a:solidFill>
                          <a:srgbClr val="003399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 kvalifikace</a:t>
                      </a:r>
                      <a:endParaRPr lang="cs-CZ" sz="2400" b="1" i="0" u="none" strike="noStrike" dirty="0">
                        <a:solidFill>
                          <a:srgbClr val="00339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u="sng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  <a:hlinkClick r:id="rId2"/>
                        </a:rPr>
                        <a:t>http://nuv.cz/univ3</a:t>
                      </a:r>
                      <a:r>
                        <a:rPr lang="cs-CZ" sz="2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cs-CZ" sz="2400" b="1" i="0" u="none" strike="noStrike" dirty="0">
                        <a:solidFill>
                          <a:srgbClr val="0033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400" u="sng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  <a:hlinkClick r:id="rId3"/>
                        </a:rPr>
                        <a:t>http://univ3.univ.cz</a:t>
                      </a:r>
                      <a:endParaRPr lang="cs-CZ" sz="2400" u="sng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7692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u="sng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hlinkClick r:id="rId4"/>
                        </a:rPr>
                        <a:t>https://</a:t>
                      </a:r>
                      <a:r>
                        <a:rPr lang="cs-CZ" sz="2400" u="sng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hlinkClick r:id="rId4"/>
                        </a:rPr>
                        <a:t>www.facebook.com/rekvalifikaceuznavani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400" b="1" kern="1200" dirty="0" smtClean="0">
                          <a:solidFill>
                            <a:srgbClr val="003399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Kampaň formou PPC (</a:t>
                      </a:r>
                      <a:r>
                        <a:rPr lang="en-GB" sz="2400" b="1" kern="1200" noProof="0" dirty="0" smtClean="0">
                          <a:solidFill>
                            <a:srgbClr val="003399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Pay per Click</a:t>
                      </a:r>
                      <a:r>
                        <a:rPr lang="cs-CZ" sz="2400" b="1" kern="1200" dirty="0" smtClean="0">
                          <a:solidFill>
                            <a:srgbClr val="003399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) využívá reklamní sítě:</a:t>
                      </a:r>
                    </a:p>
                  </a:txBody>
                  <a:tcPr marL="89535" marR="89535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400" b="1" noProof="0" dirty="0" smtClean="0">
                          <a:solidFill>
                            <a:srgbClr val="003399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AdWords</a:t>
                      </a:r>
                      <a:endParaRPr lang="en-GB" sz="2400" b="1" noProof="0" dirty="0">
                        <a:solidFill>
                          <a:srgbClr val="003399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400" b="1" noProof="0" dirty="0" smtClean="0">
                          <a:solidFill>
                            <a:srgbClr val="003399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Sklik </a:t>
                      </a:r>
                      <a:endParaRPr lang="en-GB" sz="2400" b="1" noProof="0" dirty="0">
                        <a:solidFill>
                          <a:srgbClr val="003399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400" b="1" kern="1200" dirty="0" smtClean="0">
                          <a:solidFill>
                            <a:srgbClr val="003399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Video spoty ze zkoušek pilotního ověřování</a:t>
                      </a:r>
                      <a:endParaRPr lang="cs-CZ" sz="2400" b="1" dirty="0">
                        <a:solidFill>
                          <a:srgbClr val="003399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10364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1862</TotalTime>
  <Words>378</Words>
  <Application>Microsoft Office PowerPoint</Application>
  <PresentationFormat>A4 (210 x 297 mm)</PresentationFormat>
  <Paragraphs>127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Motiv systému Office</vt:lpstr>
      <vt:lpstr>ŘEŠENÍ  PROJEKTU  UNIV 3</vt:lpstr>
      <vt:lpstr>Cíl projektu</vt:lpstr>
      <vt:lpstr>Základní informace</vt:lpstr>
      <vt:lpstr>Klíčové aktivity projektu</vt:lpstr>
      <vt:lpstr>Trocha čísel – KA1</vt:lpstr>
      <vt:lpstr>Trocha čísel – KA2</vt:lpstr>
      <vt:lpstr>Trocha čísel – KA3</vt:lpstr>
      <vt:lpstr>Trocha čísel – KA4</vt:lpstr>
      <vt:lpstr>KA5</vt:lpstr>
      <vt:lpstr>Přínosy</vt:lpstr>
      <vt:lpstr>UNIV 3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Velický Jan</dc:creator>
  <cp:lastModifiedBy>Dvořák Petr</cp:lastModifiedBy>
  <cp:revision>93</cp:revision>
  <cp:lastPrinted>2013-09-13T08:12:18Z</cp:lastPrinted>
  <dcterms:created xsi:type="dcterms:W3CDTF">2012-01-31T06:35:25Z</dcterms:created>
  <dcterms:modified xsi:type="dcterms:W3CDTF">2015-10-06T13:19:44Z</dcterms:modified>
</cp:coreProperties>
</file>