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321" r:id="rId3"/>
    <p:sldId id="300" r:id="rId4"/>
    <p:sldId id="320" r:id="rId5"/>
    <p:sldId id="319" r:id="rId6"/>
    <p:sldId id="318" r:id="rId7"/>
    <p:sldId id="317" r:id="rId8"/>
    <p:sldId id="316" r:id="rId9"/>
    <p:sldId id="315" r:id="rId10"/>
    <p:sldId id="312" r:id="rId11"/>
  </p:sldIdLst>
  <p:sldSz cx="9906000" cy="6858000" type="A4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1290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.dvorak\Desktop\Podklady-Dvo&#345;&#225;k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etr.dvorak\Desktop\Podklady-Dvo&#345;&#225;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.dvorak\Desktop\Podklady-Dvo&#345;&#225;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r.dvorak\Desktop\Podklady-Dvo&#345;&#225;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1000">
                <a:latin typeface="Arial" pitchFamily="34" charset="0"/>
                <a:cs typeface="Arial" pitchFamily="34" charset="0"/>
              </a:rPr>
              <a:t>Počty</a:t>
            </a:r>
            <a:r>
              <a:rPr lang="cs-CZ" sz="1000" baseline="0">
                <a:latin typeface="Arial" pitchFamily="34" charset="0"/>
                <a:cs typeface="Arial" pitchFamily="34" charset="0"/>
              </a:rPr>
              <a:t> vzdělávacích institucí a pilotních ověřování podle kraje realizace</a:t>
            </a:r>
            <a:endParaRPr lang="cs-CZ" sz="10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4404699198191994E-2"/>
          <c:y val="0.10727776225034302"/>
          <c:w val="0.95896181394992863"/>
          <c:h val="0.78700377808579169"/>
        </c:manualLayout>
      </c:layout>
      <c:barChart>
        <c:barDir val="col"/>
        <c:grouping val="stacked"/>
        <c:varyColors val="0"/>
        <c:ser>
          <c:idx val="2"/>
          <c:order val="0"/>
          <c:tx>
            <c:v>Ostatní VI</c:v>
          </c:tx>
          <c:spPr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6"/>
              <c:pt idx="0">
                <c:v>JČK počet VI</c:v>
              </c:pt>
              <c:pt idx="1">
                <c:v>JČK počet PO</c:v>
              </c:pt>
              <c:pt idx="2">
                <c:v>JMK počet VI</c:v>
              </c:pt>
              <c:pt idx="3">
                <c:v>JMK počet PO</c:v>
              </c:pt>
              <c:pt idx="4">
                <c:v>KVK počet VI</c:v>
              </c:pt>
              <c:pt idx="5">
                <c:v>KVK počet PO</c:v>
              </c:pt>
              <c:pt idx="6">
                <c:v>KVYS počet VI</c:v>
              </c:pt>
              <c:pt idx="7">
                <c:v>KVYS počet PO</c:v>
              </c:pt>
              <c:pt idx="8">
                <c:v>KHK počet VI</c:v>
              </c:pt>
              <c:pt idx="9">
                <c:v>KHK počet PO</c:v>
              </c:pt>
              <c:pt idx="10">
                <c:v>LBK počet VI</c:v>
              </c:pt>
              <c:pt idx="11">
                <c:v>LBK počet PO</c:v>
              </c:pt>
              <c:pt idx="12">
                <c:v>MSK počet VI</c:v>
              </c:pt>
              <c:pt idx="13">
                <c:v>MSK počet PO</c:v>
              </c:pt>
              <c:pt idx="14">
                <c:v>OLK počet VI</c:v>
              </c:pt>
              <c:pt idx="15">
                <c:v>OLK počet PO</c:v>
              </c:pt>
              <c:pt idx="16">
                <c:v>PAK počet VI</c:v>
              </c:pt>
              <c:pt idx="17">
                <c:v>PAK počet PO</c:v>
              </c:pt>
              <c:pt idx="18">
                <c:v>PLK počet VI</c:v>
              </c:pt>
              <c:pt idx="19">
                <c:v>PLK počet PO</c:v>
              </c:pt>
              <c:pt idx="20">
                <c:v>SĆK počet VI</c:v>
              </c:pt>
              <c:pt idx="21">
                <c:v>SĆK počet PO</c:v>
              </c:pt>
              <c:pt idx="22">
                <c:v>ÚLK počet VI</c:v>
              </c:pt>
              <c:pt idx="23">
                <c:v>ÚLK počet PO</c:v>
              </c:pt>
              <c:pt idx="24">
                <c:v>ZLK počet VI</c:v>
              </c:pt>
              <c:pt idx="25">
                <c:v>ZLK počet PO</c:v>
              </c:pt>
            </c:strLit>
          </c:cat>
          <c:val>
            <c:numLit>
              <c:formatCode>#,##0</c:formatCode>
              <c:ptCount val="26"/>
              <c:pt idx="0">
                <c:v>2</c:v>
              </c:pt>
              <c:pt idx="1">
                <c:v>7</c:v>
              </c:pt>
              <c:pt idx="2">
                <c:v>7</c:v>
              </c:pt>
              <c:pt idx="3">
                <c:v>13</c:v>
              </c:pt>
              <c:pt idx="4">
                <c:v>1</c:v>
              </c:pt>
              <c:pt idx="5">
                <c:v>1</c:v>
              </c:pt>
              <c:pt idx="6">
                <c:v>4</c:v>
              </c:pt>
              <c:pt idx="7">
                <c:v>13</c:v>
              </c:pt>
              <c:pt idx="8">
                <c:v>7</c:v>
              </c:pt>
              <c:pt idx="9">
                <c:v>21</c:v>
              </c:pt>
              <c:pt idx="10">
                <c:v>7</c:v>
              </c:pt>
              <c:pt idx="11">
                <c:v>31</c:v>
              </c:pt>
              <c:pt idx="12">
                <c:v>6</c:v>
              </c:pt>
              <c:pt idx="13">
                <c:v>14</c:v>
              </c:pt>
              <c:pt idx="14">
                <c:v>3</c:v>
              </c:pt>
              <c:pt idx="15">
                <c:v>8</c:v>
              </c:pt>
              <c:pt idx="16">
                <c:v>2</c:v>
              </c:pt>
              <c:pt idx="17">
                <c:v>14</c:v>
              </c:pt>
              <c:pt idx="18">
                <c:v>6</c:v>
              </c:pt>
              <c:pt idx="19">
                <c:v>25</c:v>
              </c:pt>
              <c:pt idx="20">
                <c:v>5</c:v>
              </c:pt>
              <c:pt idx="21">
                <c:v>16</c:v>
              </c:pt>
              <c:pt idx="22">
                <c:v>6</c:v>
              </c:pt>
              <c:pt idx="23">
                <c:v>13</c:v>
              </c:pt>
              <c:pt idx="24">
                <c:v>2</c:v>
              </c:pt>
              <c:pt idx="25">
                <c:v>7</c:v>
              </c:pt>
            </c:numLit>
          </c:val>
        </c:ser>
        <c:ser>
          <c:idx val="1"/>
          <c:order val="1"/>
          <c:tx>
            <c:v>Školy-jiný zřizovatel</c:v>
          </c:tx>
          <c:spPr>
            <a:solidFill>
              <a:srgbClr val="FFC000"/>
            </a:solidFill>
            <a:ln w="3175">
              <a:solidFill>
                <a:srgbClr val="B489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6"/>
              <c:pt idx="0">
                <c:v>JČK počet VI</c:v>
              </c:pt>
              <c:pt idx="1">
                <c:v>JČK počet PO</c:v>
              </c:pt>
              <c:pt idx="2">
                <c:v>JMK počet VI</c:v>
              </c:pt>
              <c:pt idx="3">
                <c:v>JMK počet PO</c:v>
              </c:pt>
              <c:pt idx="4">
                <c:v>KVK počet VI</c:v>
              </c:pt>
              <c:pt idx="5">
                <c:v>KVK počet PO</c:v>
              </c:pt>
              <c:pt idx="6">
                <c:v>KVYS počet VI</c:v>
              </c:pt>
              <c:pt idx="7">
                <c:v>KVYS počet PO</c:v>
              </c:pt>
              <c:pt idx="8">
                <c:v>KHK počet VI</c:v>
              </c:pt>
              <c:pt idx="9">
                <c:v>KHK počet PO</c:v>
              </c:pt>
              <c:pt idx="10">
                <c:v>LBK počet VI</c:v>
              </c:pt>
              <c:pt idx="11">
                <c:v>LBK počet PO</c:v>
              </c:pt>
              <c:pt idx="12">
                <c:v>MSK počet VI</c:v>
              </c:pt>
              <c:pt idx="13">
                <c:v>MSK počet PO</c:v>
              </c:pt>
              <c:pt idx="14">
                <c:v>OLK počet VI</c:v>
              </c:pt>
              <c:pt idx="15">
                <c:v>OLK počet PO</c:v>
              </c:pt>
              <c:pt idx="16">
                <c:v>PAK počet VI</c:v>
              </c:pt>
              <c:pt idx="17">
                <c:v>PAK počet PO</c:v>
              </c:pt>
              <c:pt idx="18">
                <c:v>PLK počet VI</c:v>
              </c:pt>
              <c:pt idx="19">
                <c:v>PLK počet PO</c:v>
              </c:pt>
              <c:pt idx="20">
                <c:v>SĆK počet VI</c:v>
              </c:pt>
              <c:pt idx="21">
                <c:v>SĆK počet PO</c:v>
              </c:pt>
              <c:pt idx="22">
                <c:v>ÚLK počet VI</c:v>
              </c:pt>
              <c:pt idx="23">
                <c:v>ÚLK počet PO</c:v>
              </c:pt>
              <c:pt idx="24">
                <c:v>ZLK počet VI</c:v>
              </c:pt>
              <c:pt idx="25">
                <c:v>ZLK počet PO</c:v>
              </c:pt>
            </c:strLit>
          </c:cat>
          <c:val>
            <c:numLit>
              <c:formatCode>General</c:formatCode>
              <c:ptCount val="26"/>
              <c:pt idx="2" formatCode="#,##0">
                <c:v>2</c:v>
              </c:pt>
              <c:pt idx="3" formatCode="#,##0">
                <c:v>10</c:v>
              </c:pt>
              <c:pt idx="6" formatCode="#,##0">
                <c:v>2</c:v>
              </c:pt>
              <c:pt idx="7" formatCode="#,##0">
                <c:v>13</c:v>
              </c:pt>
              <c:pt idx="8" formatCode="#,##0">
                <c:v>3</c:v>
              </c:pt>
              <c:pt idx="9" formatCode="#,##0">
                <c:v>11</c:v>
              </c:pt>
              <c:pt idx="10" formatCode="#,##0">
                <c:v>1</c:v>
              </c:pt>
              <c:pt idx="11" formatCode="#,##0">
                <c:v>20</c:v>
              </c:pt>
              <c:pt idx="12" formatCode="#,##0">
                <c:v>8</c:v>
              </c:pt>
              <c:pt idx="13" formatCode="#,##0">
                <c:v>20</c:v>
              </c:pt>
              <c:pt idx="14" formatCode="#,##0">
                <c:v>3</c:v>
              </c:pt>
              <c:pt idx="15" formatCode="#,##0">
                <c:v>9</c:v>
              </c:pt>
              <c:pt idx="16" formatCode="#,##0">
                <c:v>3</c:v>
              </c:pt>
              <c:pt idx="17" formatCode="#,##0">
                <c:v>9</c:v>
              </c:pt>
              <c:pt idx="18" formatCode="#,##0">
                <c:v>3</c:v>
              </c:pt>
              <c:pt idx="19" formatCode="#,##0">
                <c:v>4</c:v>
              </c:pt>
              <c:pt idx="22" formatCode="#,##0">
                <c:v>1</c:v>
              </c:pt>
              <c:pt idx="23" formatCode="#,##0">
                <c:v>2</c:v>
              </c:pt>
              <c:pt idx="24" formatCode="#,##0">
                <c:v>1</c:v>
              </c:pt>
              <c:pt idx="25" formatCode="#,##0">
                <c:v>4</c:v>
              </c:pt>
            </c:numLit>
          </c:val>
        </c:ser>
        <c:ser>
          <c:idx val="0"/>
          <c:order val="2"/>
          <c:tx>
            <c:v>Školy-krajské</c:v>
          </c:tx>
          <c:spPr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6"/>
              <c:pt idx="0">
                <c:v>JČK počet VI</c:v>
              </c:pt>
              <c:pt idx="1">
                <c:v>JČK počet PO</c:v>
              </c:pt>
              <c:pt idx="2">
                <c:v>JMK počet VI</c:v>
              </c:pt>
              <c:pt idx="3">
                <c:v>JMK počet PO</c:v>
              </c:pt>
              <c:pt idx="4">
                <c:v>KVK počet VI</c:v>
              </c:pt>
              <c:pt idx="5">
                <c:v>KVK počet PO</c:v>
              </c:pt>
              <c:pt idx="6">
                <c:v>KVYS počet VI</c:v>
              </c:pt>
              <c:pt idx="7">
                <c:v>KVYS počet PO</c:v>
              </c:pt>
              <c:pt idx="8">
                <c:v>KHK počet VI</c:v>
              </c:pt>
              <c:pt idx="9">
                <c:v>KHK počet PO</c:v>
              </c:pt>
              <c:pt idx="10">
                <c:v>LBK počet VI</c:v>
              </c:pt>
              <c:pt idx="11">
                <c:v>LBK počet PO</c:v>
              </c:pt>
              <c:pt idx="12">
                <c:v>MSK počet VI</c:v>
              </c:pt>
              <c:pt idx="13">
                <c:v>MSK počet PO</c:v>
              </c:pt>
              <c:pt idx="14">
                <c:v>OLK počet VI</c:v>
              </c:pt>
              <c:pt idx="15">
                <c:v>OLK počet PO</c:v>
              </c:pt>
              <c:pt idx="16">
                <c:v>PAK počet VI</c:v>
              </c:pt>
              <c:pt idx="17">
                <c:v>PAK počet PO</c:v>
              </c:pt>
              <c:pt idx="18">
                <c:v>PLK počet VI</c:v>
              </c:pt>
              <c:pt idx="19">
                <c:v>PLK počet PO</c:v>
              </c:pt>
              <c:pt idx="20">
                <c:v>SĆK počet VI</c:v>
              </c:pt>
              <c:pt idx="21">
                <c:v>SĆK počet PO</c:v>
              </c:pt>
              <c:pt idx="22">
                <c:v>ÚLK počet VI</c:v>
              </c:pt>
              <c:pt idx="23">
                <c:v>ÚLK počet PO</c:v>
              </c:pt>
              <c:pt idx="24">
                <c:v>ZLK počet VI</c:v>
              </c:pt>
              <c:pt idx="25">
                <c:v>ZLK počet PO</c:v>
              </c:pt>
            </c:strLit>
          </c:cat>
          <c:val>
            <c:numLit>
              <c:formatCode>#,##0</c:formatCode>
              <c:ptCount val="26"/>
              <c:pt idx="0">
                <c:v>11</c:v>
              </c:pt>
              <c:pt idx="1">
                <c:v>44</c:v>
              </c:pt>
              <c:pt idx="2">
                <c:v>17</c:v>
              </c:pt>
              <c:pt idx="3">
                <c:v>26</c:v>
              </c:pt>
              <c:pt idx="4">
                <c:v>3</c:v>
              </c:pt>
              <c:pt idx="5">
                <c:v>13</c:v>
              </c:pt>
              <c:pt idx="6">
                <c:v>10</c:v>
              </c:pt>
              <c:pt idx="7">
                <c:v>29</c:v>
              </c:pt>
              <c:pt idx="8">
                <c:v>13</c:v>
              </c:pt>
              <c:pt idx="9">
                <c:v>32</c:v>
              </c:pt>
              <c:pt idx="10">
                <c:v>6</c:v>
              </c:pt>
              <c:pt idx="11">
                <c:v>21</c:v>
              </c:pt>
              <c:pt idx="12">
                <c:v>12</c:v>
              </c:pt>
              <c:pt idx="13">
                <c:v>44</c:v>
              </c:pt>
              <c:pt idx="14">
                <c:v>16</c:v>
              </c:pt>
              <c:pt idx="15">
                <c:v>41</c:v>
              </c:pt>
              <c:pt idx="16">
                <c:v>11</c:v>
              </c:pt>
              <c:pt idx="17">
                <c:v>24</c:v>
              </c:pt>
              <c:pt idx="18">
                <c:v>12</c:v>
              </c:pt>
              <c:pt idx="19">
                <c:v>40</c:v>
              </c:pt>
              <c:pt idx="20">
                <c:v>15</c:v>
              </c:pt>
              <c:pt idx="21">
                <c:v>35</c:v>
              </c:pt>
              <c:pt idx="22">
                <c:v>19</c:v>
              </c:pt>
              <c:pt idx="23">
                <c:v>47</c:v>
              </c:pt>
              <c:pt idx="24">
                <c:v>17</c:v>
              </c:pt>
              <c:pt idx="25">
                <c:v>38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18922056"/>
        <c:axId val="118901000"/>
      </c:barChart>
      <c:catAx>
        <c:axId val="118922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8901000"/>
        <c:crosses val="autoZero"/>
        <c:auto val="1"/>
        <c:lblAlgn val="ctr"/>
        <c:lblOffset val="100"/>
        <c:noMultiLvlLbl val="0"/>
      </c:catAx>
      <c:valAx>
        <c:axId val="118901000"/>
        <c:scaling>
          <c:orientation val="minMax"/>
          <c:max val="8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118922056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4.2603647528621932E-2"/>
          <c:y val="5.0949797126032433E-2"/>
          <c:w val="0.95167879958405721"/>
          <c:h val="5.1507017865116932E-2"/>
        </c:manualLayout>
      </c:layout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200" b="1" i="0" baseline="0"/>
              <a:t>Přehled pilotních ověřování a počtu účastníků podle kraje realizace</a:t>
            </a:r>
            <a:endParaRPr lang="cs-CZ" sz="120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3519419623108908E-2"/>
          <c:y val="0.11896358267716536"/>
          <c:w val="0.94658663629125006"/>
          <c:h val="0.70818941278362313"/>
        </c:manualLayout>
      </c:layout>
      <c:barChart>
        <c:barDir val="col"/>
        <c:grouping val="clustered"/>
        <c:varyColors val="0"/>
        <c:ser>
          <c:idx val="0"/>
          <c:order val="0"/>
          <c:tx>
            <c:v>Počet PO</c:v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3"/>
              <c:pt idx="0">
                <c:v>Jihočeský kraj</c:v>
              </c:pt>
              <c:pt idx="1">
                <c:v>Jihomoravský kraj</c:v>
              </c:pt>
              <c:pt idx="2">
                <c:v>Karlovarský kraj</c:v>
              </c:pt>
              <c:pt idx="3">
                <c:v>Kraj Vysočina</c:v>
              </c:pt>
              <c:pt idx="4">
                <c:v>Královéhradecký kraj</c:v>
              </c:pt>
              <c:pt idx="5">
                <c:v>Liberecký kraj</c:v>
              </c:pt>
              <c:pt idx="6">
                <c:v>Moravskoslezský kraj</c:v>
              </c:pt>
              <c:pt idx="7">
                <c:v>Olomoucký kraj</c:v>
              </c:pt>
              <c:pt idx="8">
                <c:v>Pardubický kraj</c:v>
              </c:pt>
              <c:pt idx="9">
                <c:v>Plzeňský kraj</c:v>
              </c:pt>
              <c:pt idx="10">
                <c:v>Středočeský kraj</c:v>
              </c:pt>
              <c:pt idx="11">
                <c:v>Ústecký kraj</c:v>
              </c:pt>
              <c:pt idx="12">
                <c:v>Zlínský kraj</c:v>
              </c:pt>
            </c:strLit>
          </c:cat>
          <c:val>
            <c:numLit>
              <c:formatCode>General</c:formatCode>
              <c:ptCount val="13"/>
              <c:pt idx="0">
                <c:v>51</c:v>
              </c:pt>
              <c:pt idx="1">
                <c:v>49</c:v>
              </c:pt>
              <c:pt idx="2">
                <c:v>14</c:v>
              </c:pt>
              <c:pt idx="3">
                <c:v>55</c:v>
              </c:pt>
              <c:pt idx="4">
                <c:v>64</c:v>
              </c:pt>
              <c:pt idx="5">
                <c:v>72</c:v>
              </c:pt>
              <c:pt idx="6">
                <c:v>78</c:v>
              </c:pt>
              <c:pt idx="7">
                <c:v>58</c:v>
              </c:pt>
              <c:pt idx="8">
                <c:v>47</c:v>
              </c:pt>
              <c:pt idx="9">
                <c:v>69</c:v>
              </c:pt>
              <c:pt idx="10">
                <c:v>51</c:v>
              </c:pt>
              <c:pt idx="11">
                <c:v>62</c:v>
              </c:pt>
              <c:pt idx="12">
                <c:v>49</c:v>
              </c:pt>
            </c:numLit>
          </c:val>
        </c:ser>
        <c:ser>
          <c:idx val="1"/>
          <c:order val="1"/>
          <c:tx>
            <c:v>Počet účastníků</c:v>
          </c:tx>
          <c:spPr>
            <a:solidFill>
              <a:srgbClr val="F79D5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C00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3"/>
              <c:pt idx="0">
                <c:v>Jihočeský kraj</c:v>
              </c:pt>
              <c:pt idx="1">
                <c:v>Jihomoravský kraj</c:v>
              </c:pt>
              <c:pt idx="2">
                <c:v>Karlovarský kraj</c:v>
              </c:pt>
              <c:pt idx="3">
                <c:v>Kraj Vysočina</c:v>
              </c:pt>
              <c:pt idx="4">
                <c:v>Královéhradecký kraj</c:v>
              </c:pt>
              <c:pt idx="5">
                <c:v>Liberecký kraj</c:v>
              </c:pt>
              <c:pt idx="6">
                <c:v>Moravskoslezský kraj</c:v>
              </c:pt>
              <c:pt idx="7">
                <c:v>Olomoucký kraj</c:v>
              </c:pt>
              <c:pt idx="8">
                <c:v>Pardubický kraj</c:v>
              </c:pt>
              <c:pt idx="9">
                <c:v>Plzeňský kraj</c:v>
              </c:pt>
              <c:pt idx="10">
                <c:v>Středočeský kraj</c:v>
              </c:pt>
              <c:pt idx="11">
                <c:v>Ústecký kraj</c:v>
              </c:pt>
              <c:pt idx="12">
                <c:v>Zlínský kraj</c:v>
              </c:pt>
            </c:strLit>
          </c:cat>
          <c:val>
            <c:numLit>
              <c:formatCode>#,##0</c:formatCode>
              <c:ptCount val="13"/>
              <c:pt idx="0">
                <c:v>412</c:v>
              </c:pt>
              <c:pt idx="1">
                <c:v>425</c:v>
              </c:pt>
              <c:pt idx="2">
                <c:v>150</c:v>
              </c:pt>
              <c:pt idx="3">
                <c:v>528</c:v>
              </c:pt>
              <c:pt idx="4">
                <c:v>558</c:v>
              </c:pt>
              <c:pt idx="5">
                <c:v>720</c:v>
              </c:pt>
              <c:pt idx="6">
                <c:v>733</c:v>
              </c:pt>
              <c:pt idx="7">
                <c:v>501</c:v>
              </c:pt>
              <c:pt idx="8">
                <c:v>401</c:v>
              </c:pt>
              <c:pt idx="9">
                <c:v>653</c:v>
              </c:pt>
              <c:pt idx="10">
                <c:v>425</c:v>
              </c:pt>
              <c:pt idx="11">
                <c:v>543</c:v>
              </c:pt>
              <c:pt idx="12">
                <c:v>422</c:v>
              </c:pt>
            </c:numLit>
          </c:val>
        </c:ser>
        <c:ser>
          <c:idx val="2"/>
          <c:order val="2"/>
          <c:tx>
            <c:v>Počet úspěšných účastníků</c:v>
          </c:tx>
          <c:spPr>
            <a:solidFill>
              <a:srgbClr val="99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800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3"/>
              <c:pt idx="0">
                <c:v>Jihočeský kraj</c:v>
              </c:pt>
              <c:pt idx="1">
                <c:v>Jihomoravský kraj</c:v>
              </c:pt>
              <c:pt idx="2">
                <c:v>Karlovarský kraj</c:v>
              </c:pt>
              <c:pt idx="3">
                <c:v>Kraj Vysočina</c:v>
              </c:pt>
              <c:pt idx="4">
                <c:v>Královéhradecký kraj</c:v>
              </c:pt>
              <c:pt idx="5">
                <c:v>Liberecký kraj</c:v>
              </c:pt>
              <c:pt idx="6">
                <c:v>Moravskoslezský kraj</c:v>
              </c:pt>
              <c:pt idx="7">
                <c:v>Olomoucký kraj</c:v>
              </c:pt>
              <c:pt idx="8">
                <c:v>Pardubický kraj</c:v>
              </c:pt>
              <c:pt idx="9">
                <c:v>Plzeňský kraj</c:v>
              </c:pt>
              <c:pt idx="10">
                <c:v>Středočeský kraj</c:v>
              </c:pt>
              <c:pt idx="11">
                <c:v>Ústecký kraj</c:v>
              </c:pt>
              <c:pt idx="12">
                <c:v>Zlínský kraj</c:v>
              </c:pt>
            </c:strLit>
          </c:cat>
          <c:val>
            <c:numLit>
              <c:formatCode>#,##0</c:formatCode>
              <c:ptCount val="13"/>
              <c:pt idx="0">
                <c:v>354</c:v>
              </c:pt>
              <c:pt idx="1">
                <c:v>351</c:v>
              </c:pt>
              <c:pt idx="2">
                <c:v>123</c:v>
              </c:pt>
              <c:pt idx="3">
                <c:v>406</c:v>
              </c:pt>
              <c:pt idx="4">
                <c:v>424</c:v>
              </c:pt>
              <c:pt idx="5">
                <c:v>635</c:v>
              </c:pt>
              <c:pt idx="6">
                <c:v>626</c:v>
              </c:pt>
              <c:pt idx="7">
                <c:v>419</c:v>
              </c:pt>
              <c:pt idx="8">
                <c:v>309</c:v>
              </c:pt>
              <c:pt idx="9">
                <c:v>500</c:v>
              </c:pt>
              <c:pt idx="10">
                <c:v>340</c:v>
              </c:pt>
              <c:pt idx="11">
                <c:v>411</c:v>
              </c:pt>
              <c:pt idx="12">
                <c:v>357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924656"/>
        <c:axId val="119954680"/>
      </c:barChart>
      <c:catAx>
        <c:axId val="9092465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crossAx val="119954680"/>
        <c:crosses val="autoZero"/>
        <c:auto val="1"/>
        <c:lblAlgn val="ctr"/>
        <c:lblOffset val="100"/>
        <c:noMultiLvlLbl val="0"/>
      </c:catAx>
      <c:valAx>
        <c:axId val="119954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9092465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3.1600297659829645E-3"/>
          <c:y val="4.8496086792378983E-2"/>
          <c:w val="0.5905448262670675"/>
          <c:h val="5.6768208661417317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 b="1" i="0" baseline="0">
                <a:solidFill>
                  <a:sysClr val="windowText" lastClr="000000"/>
                </a:solidFill>
              </a:rPr>
              <a:t>Počty účastníků a úspěšných účastníků ve skupinách oborů profesních kvalifikací</a:t>
            </a:r>
          </a:p>
        </c:rich>
      </c:tx>
      <c:layout>
        <c:manualLayout>
          <c:xMode val="edge"/>
          <c:yMode val="edge"/>
          <c:x val="1.5122292103424076E-2"/>
          <c:y val="1.17130307467062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3306536368488531E-2"/>
          <c:y val="8.6095694846343343E-2"/>
          <c:w val="0.94557607971959479"/>
          <c:h val="0.51060867025590062"/>
        </c:manualLayout>
      </c:layout>
      <c:barChart>
        <c:barDir val="col"/>
        <c:grouping val="clustered"/>
        <c:varyColors val="0"/>
        <c:ser>
          <c:idx val="0"/>
          <c:order val="0"/>
          <c:tx>
            <c:v>Účastníci</c:v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5"/>
              <c:pt idx="0">
                <c:v>Ekologie a ochrana životního prostředí</c:v>
              </c:pt>
              <c:pt idx="1">
                <c:v>Informatické obory</c:v>
              </c:pt>
              <c:pt idx="2">
                <c:v>Hornictví a hornická geologie, hutnictví a slévarenství</c:v>
              </c:pt>
              <c:pt idx="3">
                <c:v>Strojírenství a strojírenská výroba</c:v>
              </c:pt>
              <c:pt idx="4">
                <c:v>Elektrotechnika, telekomunikační a výpočetní technika</c:v>
              </c:pt>
              <c:pt idx="5">
                <c:v>Technická chemie a chemie silkátů</c:v>
              </c:pt>
              <c:pt idx="6">
                <c:v>Potravinářství a potravinářská chemie</c:v>
              </c:pt>
              <c:pt idx="7">
                <c:v>Textilní výroba a oděvnictví</c:v>
              </c:pt>
              <c:pt idx="8">
                <c:v>Kožedělná a obuvnická výroba a zpracování plastů</c:v>
              </c:pt>
              <c:pt idx="9">
                <c:v>Zpracování dřeva a výroba hudebních nástrojů</c:v>
              </c:pt>
              <c:pt idx="10">
                <c:v>Polygrafie, zpracování papíru, filmu a fotografie</c:v>
              </c:pt>
              <c:pt idx="11">
                <c:v>Stavebnictví, geodézie a kartografie</c:v>
              </c:pt>
              <c:pt idx="12">
                <c:v>Doprava a spoje</c:v>
              </c:pt>
              <c:pt idx="13">
                <c:v>Speciální a interdisciplinární obory</c:v>
              </c:pt>
              <c:pt idx="14">
                <c:v>Zemědělství a lesnictví</c:v>
              </c:pt>
              <c:pt idx="15">
                <c:v>Ekonomie</c:v>
              </c:pt>
              <c:pt idx="16">
                <c:v>Ekonomika a administrativa</c:v>
              </c:pt>
              <c:pt idx="17">
                <c:v>Gastronomie, hotelnictví a turismus</c:v>
              </c:pt>
              <c:pt idx="18">
                <c:v>Obchod</c:v>
              </c:pt>
              <c:pt idx="19">
                <c:v>Právo, právní a veřejnosprávní činnost</c:v>
              </c:pt>
              <c:pt idx="20">
                <c:v>Osobní a provozní služby</c:v>
              </c:pt>
              <c:pt idx="21">
                <c:v>Publicistika, knihovnictví a informatika</c:v>
              </c:pt>
              <c:pt idx="22">
                <c:v>Tělesná kultura, tělovýchova a sport</c:v>
              </c:pt>
              <c:pt idx="23">
                <c:v>Pedagogika, učitelství a sociální péče</c:v>
              </c:pt>
              <c:pt idx="24">
                <c:v>Umění a užité umění</c:v>
              </c:pt>
            </c:strLit>
          </c:cat>
          <c:val>
            <c:numLit>
              <c:formatCode>0</c:formatCode>
              <c:ptCount val="25"/>
              <c:pt idx="0">
                <c:v>34</c:v>
              </c:pt>
              <c:pt idx="1">
                <c:v>82</c:v>
              </c:pt>
              <c:pt idx="2">
                <c:v>71</c:v>
              </c:pt>
              <c:pt idx="3">
                <c:v>545</c:v>
              </c:pt>
              <c:pt idx="4">
                <c:v>390</c:v>
              </c:pt>
              <c:pt idx="5">
                <c:v>349</c:v>
              </c:pt>
              <c:pt idx="6">
                <c:v>650</c:v>
              </c:pt>
              <c:pt idx="7">
                <c:v>245</c:v>
              </c:pt>
              <c:pt idx="8">
                <c:v>30</c:v>
              </c:pt>
              <c:pt idx="9">
                <c:v>302</c:v>
              </c:pt>
              <c:pt idx="10">
                <c:v>115</c:v>
              </c:pt>
              <c:pt idx="11">
                <c:v>361</c:v>
              </c:pt>
              <c:pt idx="12">
                <c:v>179</c:v>
              </c:pt>
              <c:pt idx="13">
                <c:v>123</c:v>
              </c:pt>
              <c:pt idx="14">
                <c:v>623</c:v>
              </c:pt>
              <c:pt idx="15">
                <c:v>223</c:v>
              </c:pt>
              <c:pt idx="16">
                <c:v>95</c:v>
              </c:pt>
              <c:pt idx="17">
                <c:v>824</c:v>
              </c:pt>
              <c:pt idx="18">
                <c:v>229</c:v>
              </c:pt>
              <c:pt idx="19">
                <c:v>64</c:v>
              </c:pt>
              <c:pt idx="20">
                <c:v>662</c:v>
              </c:pt>
              <c:pt idx="21">
                <c:v>14</c:v>
              </c:pt>
              <c:pt idx="22">
                <c:v>150</c:v>
              </c:pt>
              <c:pt idx="23">
                <c:v>77</c:v>
              </c:pt>
              <c:pt idx="24">
                <c:v>34</c:v>
              </c:pt>
            </c:numLit>
          </c:val>
        </c:ser>
        <c:ser>
          <c:idx val="1"/>
          <c:order val="1"/>
          <c:tx>
            <c:v>Úspěšní účastníci</c:v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5"/>
              <c:pt idx="0">
                <c:v>Ekologie a ochrana životního prostředí</c:v>
              </c:pt>
              <c:pt idx="1">
                <c:v>Informatické obory</c:v>
              </c:pt>
              <c:pt idx="2">
                <c:v>Hornictví a hornická geologie, hutnictví a slévarenství</c:v>
              </c:pt>
              <c:pt idx="3">
                <c:v>Strojírenství a strojírenská výroba</c:v>
              </c:pt>
              <c:pt idx="4">
                <c:v>Elektrotechnika, telekomunikační a výpočetní technika</c:v>
              </c:pt>
              <c:pt idx="5">
                <c:v>Technická chemie a chemie silkátů</c:v>
              </c:pt>
              <c:pt idx="6">
                <c:v>Potravinářství a potravinářská chemie</c:v>
              </c:pt>
              <c:pt idx="7">
                <c:v>Textilní výroba a oděvnictví</c:v>
              </c:pt>
              <c:pt idx="8">
                <c:v>Kožedělná a obuvnická výroba a zpracování plastů</c:v>
              </c:pt>
              <c:pt idx="9">
                <c:v>Zpracování dřeva a výroba hudebních nástrojů</c:v>
              </c:pt>
              <c:pt idx="10">
                <c:v>Polygrafie, zpracování papíru, filmu a fotografie</c:v>
              </c:pt>
              <c:pt idx="11">
                <c:v>Stavebnictví, geodézie a kartografie</c:v>
              </c:pt>
              <c:pt idx="12">
                <c:v>Doprava a spoje</c:v>
              </c:pt>
              <c:pt idx="13">
                <c:v>Speciální a interdisciplinární obory</c:v>
              </c:pt>
              <c:pt idx="14">
                <c:v>Zemědělství a lesnictví</c:v>
              </c:pt>
              <c:pt idx="15">
                <c:v>Ekonomie</c:v>
              </c:pt>
              <c:pt idx="16">
                <c:v>Ekonomika a administrativa</c:v>
              </c:pt>
              <c:pt idx="17">
                <c:v>Gastronomie, hotelnictví a turismus</c:v>
              </c:pt>
              <c:pt idx="18">
                <c:v>Obchod</c:v>
              </c:pt>
              <c:pt idx="19">
                <c:v>Právo, právní a veřejnosprávní činnost</c:v>
              </c:pt>
              <c:pt idx="20">
                <c:v>Osobní a provozní služby</c:v>
              </c:pt>
              <c:pt idx="21">
                <c:v>Publicistika, knihovnictví a informatika</c:v>
              </c:pt>
              <c:pt idx="22">
                <c:v>Tělesná kultura, tělovýchova a sport</c:v>
              </c:pt>
              <c:pt idx="23">
                <c:v>Pedagogika, učitelství a sociální péče</c:v>
              </c:pt>
              <c:pt idx="24">
                <c:v>Umění a užité umění</c:v>
              </c:pt>
            </c:strLit>
          </c:cat>
          <c:val>
            <c:numLit>
              <c:formatCode>0</c:formatCode>
              <c:ptCount val="25"/>
              <c:pt idx="0">
                <c:v>26</c:v>
              </c:pt>
              <c:pt idx="1">
                <c:v>37</c:v>
              </c:pt>
              <c:pt idx="2">
                <c:v>68</c:v>
              </c:pt>
              <c:pt idx="3">
                <c:v>444</c:v>
              </c:pt>
              <c:pt idx="4">
                <c:v>294</c:v>
              </c:pt>
              <c:pt idx="5">
                <c:v>269</c:v>
              </c:pt>
              <c:pt idx="6">
                <c:v>589</c:v>
              </c:pt>
              <c:pt idx="7">
                <c:v>219</c:v>
              </c:pt>
              <c:pt idx="8">
                <c:v>26</c:v>
              </c:pt>
              <c:pt idx="9">
                <c:v>212</c:v>
              </c:pt>
              <c:pt idx="10">
                <c:v>89</c:v>
              </c:pt>
              <c:pt idx="11">
                <c:v>298</c:v>
              </c:pt>
              <c:pt idx="12">
                <c:v>139</c:v>
              </c:pt>
              <c:pt idx="13">
                <c:v>105</c:v>
              </c:pt>
              <c:pt idx="14">
                <c:v>525</c:v>
              </c:pt>
              <c:pt idx="15">
                <c:v>186</c:v>
              </c:pt>
              <c:pt idx="16">
                <c:v>65</c:v>
              </c:pt>
              <c:pt idx="17">
                <c:v>712</c:v>
              </c:pt>
              <c:pt idx="18">
                <c:v>163</c:v>
              </c:pt>
              <c:pt idx="19">
                <c:v>38</c:v>
              </c:pt>
              <c:pt idx="20">
                <c:v>569</c:v>
              </c:pt>
              <c:pt idx="21">
                <c:v>13</c:v>
              </c:pt>
              <c:pt idx="22">
                <c:v>82</c:v>
              </c:pt>
              <c:pt idx="23">
                <c:v>69</c:v>
              </c:pt>
              <c:pt idx="24">
                <c:v>18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149168"/>
        <c:axId val="119149552"/>
      </c:barChart>
      <c:catAx>
        <c:axId val="11914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cs-CZ"/>
          </a:p>
        </c:txPr>
        <c:crossAx val="119149552"/>
        <c:crosses val="autoZero"/>
        <c:auto val="1"/>
        <c:lblAlgn val="ctr"/>
        <c:lblOffset val="100"/>
        <c:noMultiLvlLbl val="0"/>
      </c:catAx>
      <c:valAx>
        <c:axId val="11914955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9149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7910717135467"/>
          <c:y val="1.3747285981638803E-2"/>
          <c:w val="0.2878469436603574"/>
          <c:h val="5.2722472648459313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spPr>
    <a:solidFill>
      <a:srgbClr val="F0F5FA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33CC"/>
                </a:solidFill>
              </a:defRPr>
            </a:pPr>
            <a:r>
              <a:rPr lang="cs-CZ" sz="1400" b="1" i="0" baseline="0">
                <a:solidFill>
                  <a:sysClr val="windowText" lastClr="000000"/>
                </a:solidFill>
              </a:rPr>
              <a:t>Počty profesních kvalifikací a pilotních ověřování ve skupinách oborů</a:t>
            </a:r>
            <a:endParaRPr lang="cs-CZ" sz="1400">
              <a:solidFill>
                <a:sysClr val="windowText" lastClr="000000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8404089541163394E-2"/>
          <c:y val="0.10515552902826029"/>
          <c:w val="0.93808731500185516"/>
          <c:h val="0.55836505130736158"/>
        </c:manualLayout>
      </c:layout>
      <c:barChart>
        <c:barDir val="col"/>
        <c:grouping val="clustered"/>
        <c:varyColors val="0"/>
        <c:ser>
          <c:idx val="0"/>
          <c:order val="0"/>
          <c:tx>
            <c:v>Profesní kvalifikace</c:v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5"/>
              <c:pt idx="0">
                <c:v>Ekologie a ochrana životního prostředí</c:v>
              </c:pt>
              <c:pt idx="1">
                <c:v>Informatické obory</c:v>
              </c:pt>
              <c:pt idx="2">
                <c:v>Hornictví a hornická geologie, hutnictví a slévarenství</c:v>
              </c:pt>
              <c:pt idx="3">
                <c:v>Strojírenství a strojírenská výroba</c:v>
              </c:pt>
              <c:pt idx="4">
                <c:v>Elektrotechnika, telekomunikační a výpočetní technika</c:v>
              </c:pt>
              <c:pt idx="5">
                <c:v>Technická chemie a chemie silkátů</c:v>
              </c:pt>
              <c:pt idx="6">
                <c:v>Potravinářství a potravinářská chemie</c:v>
              </c:pt>
              <c:pt idx="7">
                <c:v>Textilní výroba a oděvnictví</c:v>
              </c:pt>
              <c:pt idx="8">
                <c:v>Kožedělná a obuvnická výroba a zpracování plastů</c:v>
              </c:pt>
              <c:pt idx="9">
                <c:v>Zpracování dřeva a výroba hudebních nástrojů</c:v>
              </c:pt>
              <c:pt idx="10">
                <c:v>Polygrafie, zpracování papíru, filmu a fotografie</c:v>
              </c:pt>
              <c:pt idx="11">
                <c:v>Stavebnictví, geodézie a kartografie</c:v>
              </c:pt>
              <c:pt idx="12">
                <c:v>Doprava a spoje</c:v>
              </c:pt>
              <c:pt idx="13">
                <c:v>Speciální a interdisciplinární obory</c:v>
              </c:pt>
              <c:pt idx="14">
                <c:v>Zemědělství a lesnictví</c:v>
              </c:pt>
              <c:pt idx="15">
                <c:v>Ekonomie</c:v>
              </c:pt>
              <c:pt idx="16">
                <c:v>Ekonomika a administrativa</c:v>
              </c:pt>
              <c:pt idx="17">
                <c:v>Gastronomie, hotelnictví a turismus</c:v>
              </c:pt>
              <c:pt idx="18">
                <c:v>Obchod</c:v>
              </c:pt>
              <c:pt idx="19">
                <c:v>Právo, právní a veřejnosprávní činnost</c:v>
              </c:pt>
              <c:pt idx="20">
                <c:v>Osobní a provozní služby</c:v>
              </c:pt>
              <c:pt idx="21">
                <c:v>Publicistika, knihovnictví a informatika</c:v>
              </c:pt>
              <c:pt idx="22">
                <c:v>Tělesná kultura, tělovýchova a sport</c:v>
              </c:pt>
              <c:pt idx="23">
                <c:v>Pedagogika, učitelství a sociální péče</c:v>
              </c:pt>
              <c:pt idx="24">
                <c:v>Umění a užité umění</c:v>
              </c:pt>
            </c:strLit>
          </c:cat>
          <c:val>
            <c:numLit>
              <c:formatCode>0</c:formatCode>
              <c:ptCount val="25"/>
              <c:pt idx="0">
                <c:v>2</c:v>
              </c:pt>
              <c:pt idx="1">
                <c:v>3</c:v>
              </c:pt>
              <c:pt idx="2">
                <c:v>7</c:v>
              </c:pt>
              <c:pt idx="3">
                <c:v>30</c:v>
              </c:pt>
              <c:pt idx="4">
                <c:v>17</c:v>
              </c:pt>
              <c:pt idx="5">
                <c:v>20</c:v>
              </c:pt>
              <c:pt idx="6">
                <c:v>30</c:v>
              </c:pt>
              <c:pt idx="7">
                <c:v>11</c:v>
              </c:pt>
              <c:pt idx="8">
                <c:v>5</c:v>
              </c:pt>
              <c:pt idx="9">
                <c:v>19</c:v>
              </c:pt>
              <c:pt idx="10">
                <c:v>8</c:v>
              </c:pt>
              <c:pt idx="11">
                <c:v>31</c:v>
              </c:pt>
              <c:pt idx="12">
                <c:v>8</c:v>
              </c:pt>
              <c:pt idx="13">
                <c:v>5</c:v>
              </c:pt>
              <c:pt idx="14">
                <c:v>40</c:v>
              </c:pt>
              <c:pt idx="15">
                <c:v>9</c:v>
              </c:pt>
              <c:pt idx="16">
                <c:v>4</c:v>
              </c:pt>
              <c:pt idx="17">
                <c:v>28</c:v>
              </c:pt>
              <c:pt idx="18">
                <c:v>8</c:v>
              </c:pt>
              <c:pt idx="19">
                <c:v>3</c:v>
              </c:pt>
              <c:pt idx="20">
                <c:v>21</c:v>
              </c:pt>
              <c:pt idx="21">
                <c:v>1</c:v>
              </c:pt>
              <c:pt idx="22">
                <c:v>7</c:v>
              </c:pt>
              <c:pt idx="23">
                <c:v>2</c:v>
              </c:pt>
              <c:pt idx="24">
                <c:v>2</c:v>
              </c:pt>
            </c:numLit>
          </c:val>
        </c:ser>
        <c:ser>
          <c:idx val="1"/>
          <c:order val="1"/>
          <c:tx>
            <c:v>Pilotní ověřování</c:v>
          </c:tx>
          <c:spPr>
            <a:solidFill>
              <a:srgbClr val="CC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25"/>
              <c:pt idx="0">
                <c:v>Ekologie a ochrana životního prostředí</c:v>
              </c:pt>
              <c:pt idx="1">
                <c:v>Informatické obory</c:v>
              </c:pt>
              <c:pt idx="2">
                <c:v>Hornictví a hornická geologie, hutnictví a slévarenství</c:v>
              </c:pt>
              <c:pt idx="3">
                <c:v>Strojírenství a strojírenská výroba</c:v>
              </c:pt>
              <c:pt idx="4">
                <c:v>Elektrotechnika, telekomunikační a výpočetní technika</c:v>
              </c:pt>
              <c:pt idx="5">
                <c:v>Technická chemie a chemie silkátů</c:v>
              </c:pt>
              <c:pt idx="6">
                <c:v>Potravinářství a potravinářská chemie</c:v>
              </c:pt>
              <c:pt idx="7">
                <c:v>Textilní výroba a oděvnictví</c:v>
              </c:pt>
              <c:pt idx="8">
                <c:v>Kožedělná a obuvnická výroba a zpracování plastů</c:v>
              </c:pt>
              <c:pt idx="9">
                <c:v>Zpracování dřeva a výroba hudebních nástrojů</c:v>
              </c:pt>
              <c:pt idx="10">
                <c:v>Polygrafie, zpracování papíru, filmu a fotografie</c:v>
              </c:pt>
              <c:pt idx="11">
                <c:v>Stavebnictví, geodézie a kartografie</c:v>
              </c:pt>
              <c:pt idx="12">
                <c:v>Doprava a spoje</c:v>
              </c:pt>
              <c:pt idx="13">
                <c:v>Speciální a interdisciplinární obory</c:v>
              </c:pt>
              <c:pt idx="14">
                <c:v>Zemědělství a lesnictví</c:v>
              </c:pt>
              <c:pt idx="15">
                <c:v>Ekonomie</c:v>
              </c:pt>
              <c:pt idx="16">
                <c:v>Ekonomika a administrativa</c:v>
              </c:pt>
              <c:pt idx="17">
                <c:v>Gastronomie, hotelnictví a turismus</c:v>
              </c:pt>
              <c:pt idx="18">
                <c:v>Obchod</c:v>
              </c:pt>
              <c:pt idx="19">
                <c:v>Právo, právní a veřejnosprávní činnost</c:v>
              </c:pt>
              <c:pt idx="20">
                <c:v>Osobní a provozní služby</c:v>
              </c:pt>
              <c:pt idx="21">
                <c:v>Publicistika, knihovnictví a informatika</c:v>
              </c:pt>
              <c:pt idx="22">
                <c:v>Tělesná kultura, tělovýchova a sport</c:v>
              </c:pt>
              <c:pt idx="23">
                <c:v>Pedagogika, učitelství a sociální péče</c:v>
              </c:pt>
              <c:pt idx="24">
                <c:v>Umění a užité umění</c:v>
              </c:pt>
            </c:strLit>
          </c:cat>
          <c:val>
            <c:numLit>
              <c:formatCode>0</c:formatCode>
              <c:ptCount val="25"/>
              <c:pt idx="0">
                <c:v>4</c:v>
              </c:pt>
              <c:pt idx="1">
                <c:v>9</c:v>
              </c:pt>
              <c:pt idx="2">
                <c:v>7</c:v>
              </c:pt>
              <c:pt idx="3">
                <c:v>60</c:v>
              </c:pt>
              <c:pt idx="4">
                <c:v>41</c:v>
              </c:pt>
              <c:pt idx="5">
                <c:v>42</c:v>
              </c:pt>
              <c:pt idx="6">
                <c:v>71</c:v>
              </c:pt>
              <c:pt idx="7">
                <c:v>26</c:v>
              </c:pt>
              <c:pt idx="8">
                <c:v>5</c:v>
              </c:pt>
              <c:pt idx="9">
                <c:v>36</c:v>
              </c:pt>
              <c:pt idx="10">
                <c:v>16</c:v>
              </c:pt>
              <c:pt idx="11">
                <c:v>47</c:v>
              </c:pt>
              <c:pt idx="12">
                <c:v>18</c:v>
              </c:pt>
              <c:pt idx="13">
                <c:v>14</c:v>
              </c:pt>
              <c:pt idx="14">
                <c:v>76</c:v>
              </c:pt>
              <c:pt idx="15">
                <c:v>25</c:v>
              </c:pt>
              <c:pt idx="16">
                <c:v>10</c:v>
              </c:pt>
              <c:pt idx="17">
                <c:v>88</c:v>
              </c:pt>
              <c:pt idx="18">
                <c:v>24</c:v>
              </c:pt>
              <c:pt idx="19">
                <c:v>8</c:v>
              </c:pt>
              <c:pt idx="20">
                <c:v>63</c:v>
              </c:pt>
              <c:pt idx="21">
                <c:v>2</c:v>
              </c:pt>
              <c:pt idx="22">
                <c:v>15</c:v>
              </c:pt>
              <c:pt idx="23">
                <c:v>8</c:v>
              </c:pt>
              <c:pt idx="24">
                <c:v>4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671384"/>
        <c:axId val="119068384"/>
      </c:barChart>
      <c:catAx>
        <c:axId val="118671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800"/>
            </a:pPr>
            <a:endParaRPr lang="cs-CZ"/>
          </a:p>
        </c:txPr>
        <c:crossAx val="119068384"/>
        <c:crosses val="autoZero"/>
        <c:auto val="1"/>
        <c:lblAlgn val="ctr"/>
        <c:lblOffset val="100"/>
        <c:noMultiLvlLbl val="0"/>
      </c:catAx>
      <c:valAx>
        <c:axId val="11906838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18671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01467617594965"/>
          <c:y val="2.7535639677696212E-2"/>
          <c:w val="0.21504291544710669"/>
          <c:h val="7.0293152131493772E-2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0.04751</cdr:x>
      <cdr:y>0.38642</cdr:y>
    </cdr:from>
    <cdr:to>
      <cdr:x>0.98978</cdr:x>
      <cdr:y>0.38642</cdr:y>
    </cdr:to>
    <cdr:sp macro="" textlink="">
      <cdr:nvSpPr>
        <cdr:cNvPr id="2" name="Přímá spojovací čára 1"/>
        <cdr:cNvSpPr/>
      </cdr:nvSpPr>
      <cdr:spPr>
        <a:xfrm xmlns:a="http://schemas.openxmlformats.org/drawingml/2006/main" flipV="1">
          <a:off x="443212" y="2508916"/>
          <a:ext cx="878987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79D5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0.56082</cdr:x>
      <cdr:y>0.05568</cdr:y>
    </cdr:from>
    <cdr:to>
      <cdr:x>0.98579</cdr:x>
      <cdr:y>0.16678</cdr:y>
    </cdr:to>
    <cdr:sp macro="" textlink="">
      <cdr:nvSpPr>
        <cdr:cNvPr id="5" name="Obdélník 4"/>
        <cdr:cNvSpPr/>
      </cdr:nvSpPr>
      <cdr:spPr>
        <a:xfrm xmlns:a="http://schemas.openxmlformats.org/drawingml/2006/main">
          <a:off x="5240991" y="321178"/>
          <a:ext cx="3971366" cy="6408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25400" cap="flat" cmpd="sng" algn="ctr">
          <a:solidFill>
            <a:srgbClr val="FFFFFF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cs-CZ" sz="1200">
              <a:solidFill>
                <a:sysClr val="windowText" lastClr="000000"/>
              </a:solidFill>
            </a:rPr>
            <a:t>průměr - počet PO = </a:t>
          </a:r>
          <a:r>
            <a:rPr lang="cs-CZ" sz="1200">
              <a:solidFill>
                <a:srgbClr val="0070C0"/>
              </a:solidFill>
            </a:rPr>
            <a:t>55,3   </a:t>
          </a:r>
          <a:r>
            <a:rPr lang="cs-CZ" sz="1200">
              <a:solidFill>
                <a:sysClr val="windowText" lastClr="000000"/>
              </a:solidFill>
            </a:rPr>
            <a:t>                                                        </a:t>
          </a:r>
          <a:r>
            <a:rPr lang="cs-CZ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průměr - počet účastníků = </a:t>
          </a:r>
          <a:r>
            <a:rPr lang="cs-CZ" sz="1200">
              <a:solidFill>
                <a:srgbClr val="DAA600"/>
              </a:solidFill>
              <a:latin typeface="Calibri"/>
              <a:ea typeface="+mn-ea"/>
              <a:cs typeface="+mn-cs"/>
            </a:rPr>
            <a:t>497,8 </a:t>
          </a:r>
          <a:r>
            <a:rPr lang="cs-CZ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                                         </a:t>
          </a:r>
          <a:r>
            <a:rPr lang="cs-CZ" sz="1200" baseline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 </a:t>
          </a:r>
          <a:r>
            <a:rPr lang="cs-CZ" sz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průměr - počet úspěšných účastníků = </a:t>
          </a:r>
          <a:r>
            <a:rPr lang="cs-CZ" sz="1200">
              <a:solidFill>
                <a:srgbClr val="7CBF33"/>
              </a:solidFill>
              <a:latin typeface="Calibri"/>
              <a:ea typeface="+mn-ea"/>
              <a:cs typeface="+mn-cs"/>
            </a:rPr>
            <a:t>404,2</a:t>
          </a:r>
          <a:r>
            <a:rPr lang="cs-CZ" sz="1200">
              <a:solidFill>
                <a:sysClr val="windowText" lastClr="000000"/>
              </a:solidFill>
            </a:rPr>
            <a:t>   </a:t>
          </a:r>
        </a:p>
      </cdr:txBody>
    </cdr:sp>
  </cdr:relSizeAnchor>
  <cdr:relSizeAnchor xmlns:cdr="http://schemas.openxmlformats.org/drawingml/2006/chartDrawing">
    <cdr:from>
      <cdr:x>0.04656</cdr:x>
      <cdr:y>0.46826</cdr:y>
    </cdr:from>
    <cdr:to>
      <cdr:x>0.98882</cdr:x>
      <cdr:y>0.46826</cdr:y>
    </cdr:to>
    <cdr:sp macro="" textlink="">
      <cdr:nvSpPr>
        <cdr:cNvPr id="3" name="Přímá spojovací čára 2"/>
        <cdr:cNvSpPr/>
      </cdr:nvSpPr>
      <cdr:spPr>
        <a:xfrm xmlns:a="http://schemas.openxmlformats.org/drawingml/2006/main" flipV="1">
          <a:off x="434359" y="3040259"/>
          <a:ext cx="878977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92D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0.04337</cdr:x>
      <cdr:y>0.77416</cdr:y>
    </cdr:from>
    <cdr:to>
      <cdr:x>0.98564</cdr:x>
      <cdr:y>0.77416</cdr:y>
    </cdr:to>
    <cdr:sp macro="" textlink="">
      <cdr:nvSpPr>
        <cdr:cNvPr id="4" name="Přímá spojovací čára 3"/>
        <cdr:cNvSpPr/>
      </cdr:nvSpPr>
      <cdr:spPr>
        <a:xfrm xmlns:a="http://schemas.openxmlformats.org/drawingml/2006/main" flipV="1">
          <a:off x="404264" y="5161745"/>
          <a:ext cx="8782832" cy="0"/>
        </a:xfrm>
        <a:prstGeom xmlns:a="http://schemas.openxmlformats.org/drawingml/2006/main" prst="lin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0.87045</cdr:x>
      <cdr:y>0.08001</cdr:y>
    </cdr:from>
    <cdr:to>
      <cdr:x>0.97117</cdr:x>
      <cdr:y>0.08005</cdr:y>
    </cdr:to>
    <cdr:sp macro="" textlink="">
      <cdr:nvSpPr>
        <cdr:cNvPr id="6" name="Přímá spojovací čára 5"/>
        <cdr:cNvSpPr/>
      </cdr:nvSpPr>
      <cdr:spPr>
        <a:xfrm xmlns:a="http://schemas.openxmlformats.org/drawingml/2006/main">
          <a:off x="8044181" y="474981"/>
          <a:ext cx="930728" cy="24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0.87004</cdr:x>
      <cdr:y>0.11338</cdr:y>
    </cdr:from>
    <cdr:to>
      <cdr:x>0.9718</cdr:x>
      <cdr:y>0.1136</cdr:y>
    </cdr:to>
    <cdr:sp macro="" textlink="">
      <cdr:nvSpPr>
        <cdr:cNvPr id="7" name="Přímá spojovací čára 6"/>
        <cdr:cNvSpPr/>
      </cdr:nvSpPr>
      <cdr:spPr>
        <a:xfrm xmlns:a="http://schemas.openxmlformats.org/drawingml/2006/main">
          <a:off x="8040371" y="673101"/>
          <a:ext cx="940402" cy="13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79D5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0.87129</cdr:x>
      <cdr:y>0.14479</cdr:y>
    </cdr:from>
    <cdr:to>
      <cdr:x>0.97092</cdr:x>
      <cdr:y>0.14518</cdr:y>
    </cdr:to>
    <cdr:sp macro="" textlink="">
      <cdr:nvSpPr>
        <cdr:cNvPr id="8" name="Přímá spojovací čára 7"/>
        <cdr:cNvSpPr/>
      </cdr:nvSpPr>
      <cdr:spPr>
        <a:xfrm xmlns:a="http://schemas.openxmlformats.org/drawingml/2006/main">
          <a:off x="8049362" y="854170"/>
          <a:ext cx="920451" cy="2263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92D05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cs-CZ"/>
        </a:p>
      </cdr:txBody>
    </cdr:sp>
  </cdr:relSizeAnchor>
  <cdr:relSizeAnchor xmlns:cdr="http://schemas.openxmlformats.org/drawingml/2006/chartDrawing">
    <cdr:from>
      <cdr:x>0.2306</cdr:x>
      <cdr:y>0.15317</cdr:y>
    </cdr:from>
    <cdr:to>
      <cdr:x>0.38562</cdr:x>
      <cdr:y>0.21221</cdr:y>
    </cdr:to>
    <cdr:sp macro="" textlink="">
      <cdr:nvSpPr>
        <cdr:cNvPr id="14" name="TextovéPole 13"/>
        <cdr:cNvSpPr txBox="1"/>
      </cdr:nvSpPr>
      <cdr:spPr>
        <a:xfrm xmlns:a="http://schemas.openxmlformats.org/drawingml/2006/main">
          <a:off x="2131061" y="909321"/>
          <a:ext cx="1432560" cy="35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7E618-36BD-43D2-9628-E3DA8B7CBFF3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A4DE-B00D-462B-A536-8C4B3CBA58F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2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29FB-490A-4760-98CB-4F38AEE60857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D4A57-1FAC-48AC-86E9-507120C498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81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4A57-1FAC-48AC-86E9-507120C4988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95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6496" y="1916832"/>
            <a:ext cx="8746554" cy="2448272"/>
          </a:xfr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16496" y="4509120"/>
            <a:ext cx="8003604" cy="112968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dirty="0" smtClean="0"/>
              <a:t>31. ledna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15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1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5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511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2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76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2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70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5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510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B605-DCF6-412B-BD5B-C8550A469949}" type="datetimeFigureOut">
              <a:rPr lang="cs-CZ" smtClean="0"/>
              <a:pPr/>
              <a:t>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622F3-56D4-4799-8F87-12A7C49DCF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59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16496" y="1916832"/>
            <a:ext cx="8746554" cy="1728192"/>
          </a:xfrm>
        </p:spPr>
        <p:txBody>
          <a:bodyPr/>
          <a:lstStyle/>
          <a:p>
            <a:pPr algn="r"/>
            <a:r>
              <a:rPr lang="cs-CZ" dirty="0" smtClean="0"/>
              <a:t>UNIV 3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37116" y="3789040"/>
            <a:ext cx="8003604" cy="1849760"/>
          </a:xfrm>
        </p:spPr>
        <p:txBody>
          <a:bodyPr>
            <a:normAutofit/>
          </a:bodyPr>
          <a:lstStyle/>
          <a:p>
            <a:pPr algn="r"/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Závěrečný seminář SEČ</a:t>
            </a:r>
          </a:p>
          <a:p>
            <a:pPr algn="r"/>
            <a:r>
              <a:rPr lang="cs-CZ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října 2015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8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1761" y="1700808"/>
            <a:ext cx="8915400" cy="4525963"/>
          </a:xfrm>
        </p:spPr>
        <p:txBody>
          <a:bodyPr anchor="ctr" anchorCtr="0"/>
          <a:lstStyle/>
          <a:p>
            <a:pPr marL="360000" algn="ctr">
              <a:spcBef>
                <a:spcPts val="0"/>
              </a:spcBef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</a:t>
            </a: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pozornost.</a:t>
            </a:r>
            <a:endParaRPr lang="cs-CZ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algn="ctr">
              <a:spcBef>
                <a:spcPts val="0"/>
              </a:spcBef>
              <a:buNone/>
              <a:defRPr/>
            </a:pPr>
            <a:endParaRPr lang="cs-CZ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algn="ctr">
              <a:spcBef>
                <a:spcPts val="0"/>
              </a:spcBef>
              <a:buNone/>
              <a:defRPr/>
            </a:pPr>
            <a:r>
              <a:rPr lang="cs-CZ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RNDr. Petr Dvořák</a:t>
            </a:r>
            <a:endParaRPr lang="cs-CZ" sz="24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85761"/>
              </p:ext>
            </p:extLst>
          </p:nvPr>
        </p:nvGraphicFramePr>
        <p:xfrm>
          <a:off x="56456" y="404664"/>
          <a:ext cx="979308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54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329936" y="5120208"/>
            <a:ext cx="5760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482336" y="5272608"/>
            <a:ext cx="5760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9634736" y="5425008"/>
            <a:ext cx="5760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9787136" y="5577408"/>
            <a:ext cx="57606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155441"/>
              </p:ext>
            </p:extLst>
          </p:nvPr>
        </p:nvGraphicFramePr>
        <p:xfrm>
          <a:off x="141045" y="12576"/>
          <a:ext cx="9646091" cy="691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08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60990"/>
              </p:ext>
            </p:extLst>
          </p:nvPr>
        </p:nvGraphicFramePr>
        <p:xfrm>
          <a:off x="1" y="-38100"/>
          <a:ext cx="9849544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80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8478"/>
              </p:ext>
            </p:extLst>
          </p:nvPr>
        </p:nvGraphicFramePr>
        <p:xfrm>
          <a:off x="0" y="9525"/>
          <a:ext cx="9777536" cy="683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9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rgbClr val="90C226"/>
                </a:solidFill>
                <a:uFill>
                  <a:solidFill>
                    <a:srgbClr val="90C226"/>
                  </a:solidFill>
                </a:uFill>
                <a:latin typeface="Trebuchet MS" pitchFamily="34" charset="0"/>
              </a:rPr>
              <a:t>Hodnocení portfolia kompetencí v rámci diagnostiky</a:t>
            </a:r>
            <a:endParaRPr lang="cs-CZ" sz="3200" dirty="0">
              <a:solidFill>
                <a:srgbClr val="90C226"/>
              </a:solidFill>
              <a:uFill>
                <a:solidFill>
                  <a:srgbClr val="90C226"/>
                </a:solidFill>
              </a:uFill>
              <a:latin typeface="Trebuchet MS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8840"/>
            <a:ext cx="9906000" cy="4752528"/>
          </a:xfrm>
          <a:prstGeom prst="rect">
            <a:avLst/>
          </a:prstGeom>
        </p:spPr>
      </p:pic>
      <p:sp>
        <p:nvSpPr>
          <p:cNvPr id="17" name="Vývojový diagram: ruční operace 16"/>
          <p:cNvSpPr/>
          <p:nvPr/>
        </p:nvSpPr>
        <p:spPr>
          <a:xfrm>
            <a:off x="9705528" y="5013176"/>
            <a:ext cx="45719" cy="216024"/>
          </a:xfrm>
          <a:prstGeom prst="flowChartManualOpe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1136576" y="2276872"/>
            <a:ext cx="489654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90C226"/>
                </a:solidFill>
                <a:uFill>
                  <a:solidFill>
                    <a:srgbClr val="90C226"/>
                  </a:solidFill>
                </a:uFill>
                <a:latin typeface="Trebuchet MS" pitchFamily="34" charset="0"/>
              </a:rPr>
              <a:t>Dotazníky</a:t>
            </a:r>
            <a:r>
              <a:rPr lang="cs-CZ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cs-CZ" sz="3200" dirty="0">
                <a:solidFill>
                  <a:srgbClr val="90C226"/>
                </a:solidFill>
                <a:uFill>
                  <a:solidFill>
                    <a:srgbClr val="90C226"/>
                  </a:solidFill>
                </a:uFill>
                <a:latin typeface="Trebuchet MS" pitchFamily="34" charset="0"/>
              </a:rPr>
              <a:t>z pilotáží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" y="2204864"/>
            <a:ext cx="9905352" cy="42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solidFill>
                  <a:srgbClr val="90C226"/>
                </a:solidFill>
                <a:uFill>
                  <a:solidFill>
                    <a:srgbClr val="90C226"/>
                  </a:solidFill>
                </a:uFill>
                <a:latin typeface="Trebuchet MS" pitchFamily="34" charset="0"/>
              </a:rPr>
              <a:t>Připomínky a závěrečné zprávy z pilotáží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34" y="2060848"/>
            <a:ext cx="9048866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00" y="2132856"/>
            <a:ext cx="8745666" cy="4144793"/>
          </a:xfrm>
          <a:prstGeom prst="rect">
            <a:avLst/>
          </a:prstGeom>
        </p:spPr>
      </p:pic>
      <p:sp>
        <p:nvSpPr>
          <p:cNvPr id="6" name="Shape 133"/>
          <p:cNvSpPr>
            <a:spLocks noGrp="1"/>
          </p:cNvSpPr>
          <p:nvPr>
            <p:ph type="title"/>
          </p:nvPr>
        </p:nvSpPr>
        <p:spPr>
          <a:xfrm>
            <a:off x="493759" y="548680"/>
            <a:ext cx="8915400" cy="99412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defTabSz="338327">
              <a:defRPr sz="1800">
                <a:solidFill>
                  <a:srgbClr val="000000"/>
                </a:solidFill>
                <a:uFillTx/>
              </a:defRPr>
            </a:pPr>
            <a:r>
              <a:rPr lang="cs-CZ" sz="3200" dirty="0">
                <a:solidFill>
                  <a:srgbClr val="90C226"/>
                </a:solidFill>
                <a:uFill>
                  <a:solidFill>
                    <a:srgbClr val="90C226"/>
                  </a:solidFill>
                </a:uFill>
                <a:latin typeface="Trebuchet MS" pitchFamily="34" charset="0"/>
              </a:rPr>
              <a:t>Z</a:t>
            </a:r>
            <a:r>
              <a:rPr lang="cs-CZ" sz="3200" dirty="0" smtClean="0">
                <a:solidFill>
                  <a:srgbClr val="90C226"/>
                </a:solidFill>
                <a:uFill>
                  <a:solidFill>
                    <a:srgbClr val="90C226"/>
                  </a:solidFill>
                </a:uFill>
                <a:latin typeface="Trebuchet MS" pitchFamily="34" charset="0"/>
              </a:rPr>
              <a:t>pětná vazba z UNIV3 do projektu NSK</a:t>
            </a:r>
            <a:endParaRPr sz="3200" dirty="0">
              <a:solidFill>
                <a:srgbClr val="90C226"/>
              </a:solidFill>
              <a:uFill>
                <a:solidFill>
                  <a:srgbClr val="90C226"/>
                </a:solidFill>
              </a:u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7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96</Words>
  <Application>Microsoft Office PowerPoint</Application>
  <PresentationFormat>A4 (210 x 297 mm)</PresentationFormat>
  <Paragraphs>16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Trebuchet MS</vt:lpstr>
      <vt:lpstr>Motiv systému Office</vt:lpstr>
      <vt:lpstr>UNIV 3</vt:lpstr>
      <vt:lpstr>Prezentace aplikace PowerPoint</vt:lpstr>
      <vt:lpstr>Prezentace aplikace PowerPoint</vt:lpstr>
      <vt:lpstr>Prezentace aplikace PowerPoint</vt:lpstr>
      <vt:lpstr>Prezentace aplikace PowerPoint</vt:lpstr>
      <vt:lpstr>Hodnocení portfolia kompetencí v rámci diagnostiky</vt:lpstr>
      <vt:lpstr>Dotazníky z pilotáží</vt:lpstr>
      <vt:lpstr>Připomínky a závěrečné zprávy z pilotáží</vt:lpstr>
      <vt:lpstr>Zpětná vazba z UNIV3 do projektu NSK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Velický Jan</dc:creator>
  <cp:lastModifiedBy>Dvořák Petr</cp:lastModifiedBy>
  <cp:revision>111</cp:revision>
  <cp:lastPrinted>2013-09-13T08:12:18Z</cp:lastPrinted>
  <dcterms:created xsi:type="dcterms:W3CDTF">2012-01-31T06:35:25Z</dcterms:created>
  <dcterms:modified xsi:type="dcterms:W3CDTF">2015-10-06T13:19:58Z</dcterms:modified>
</cp:coreProperties>
</file>